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13" r:id="rId7"/>
    <p:sldMasterId id="2147483737" r:id="rId8"/>
    <p:sldMasterId id="2147483763" r:id="rId9"/>
    <p:sldMasterId id="2147483794" r:id="rId10"/>
    <p:sldMasterId id="2147483824" r:id="rId11"/>
    <p:sldMasterId id="2147483851" r:id="rId12"/>
    <p:sldMasterId id="2147483879" r:id="rId13"/>
  </p:sldMasterIdLst>
  <p:notesMasterIdLst>
    <p:notesMasterId r:id="rId61"/>
  </p:notesMasterIdLst>
  <p:sldIdLst>
    <p:sldId id="257" r:id="rId14"/>
    <p:sldId id="1928" r:id="rId15"/>
    <p:sldId id="1927" r:id="rId16"/>
    <p:sldId id="1929" r:id="rId17"/>
    <p:sldId id="1930" r:id="rId18"/>
    <p:sldId id="1931" r:id="rId19"/>
    <p:sldId id="1932" r:id="rId20"/>
    <p:sldId id="1933" r:id="rId21"/>
    <p:sldId id="1934" r:id="rId22"/>
    <p:sldId id="1935" r:id="rId23"/>
    <p:sldId id="1936" r:id="rId24"/>
    <p:sldId id="1937" r:id="rId25"/>
    <p:sldId id="1938" r:id="rId26"/>
    <p:sldId id="1939" r:id="rId27"/>
    <p:sldId id="1940" r:id="rId28"/>
    <p:sldId id="1941" r:id="rId29"/>
    <p:sldId id="1942" r:id="rId30"/>
    <p:sldId id="1943" r:id="rId31"/>
    <p:sldId id="1944" r:id="rId32"/>
    <p:sldId id="1945" r:id="rId33"/>
    <p:sldId id="1946" r:id="rId34"/>
    <p:sldId id="1947" r:id="rId35"/>
    <p:sldId id="1948" r:id="rId36"/>
    <p:sldId id="1949" r:id="rId37"/>
    <p:sldId id="1950" r:id="rId38"/>
    <p:sldId id="1951" r:id="rId39"/>
    <p:sldId id="1952" r:id="rId40"/>
    <p:sldId id="1953" r:id="rId41"/>
    <p:sldId id="1954" r:id="rId42"/>
    <p:sldId id="1955" r:id="rId43"/>
    <p:sldId id="1956" r:id="rId44"/>
    <p:sldId id="1957" r:id="rId45"/>
    <p:sldId id="1958" r:id="rId46"/>
    <p:sldId id="1959" r:id="rId47"/>
    <p:sldId id="1960" r:id="rId48"/>
    <p:sldId id="1961" r:id="rId49"/>
    <p:sldId id="1962" r:id="rId50"/>
    <p:sldId id="1963" r:id="rId51"/>
    <p:sldId id="1964" r:id="rId52"/>
    <p:sldId id="1965" r:id="rId53"/>
    <p:sldId id="1966" r:id="rId54"/>
    <p:sldId id="1967" r:id="rId55"/>
    <p:sldId id="1968" r:id="rId56"/>
    <p:sldId id="1969" r:id="rId57"/>
    <p:sldId id="1970" r:id="rId58"/>
    <p:sldId id="649" r:id="rId59"/>
    <p:sldId id="192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Brady" initials="MB" lastIdx="5" clrIdx="0">
    <p:extLst>
      <p:ext uri="{19B8F6BF-5375-455C-9EA6-DF929625EA0E}">
        <p15:presenceInfo xmlns:p15="http://schemas.microsoft.com/office/powerpoint/2012/main" userId="S::mabrady@ama-assn.org::f530a89d-335d-42e1-b68a-0aa26073f5d2" providerId="AD"/>
      </p:ext>
    </p:extLst>
  </p:cmAuthor>
  <p:cmAuthor id="2" name="Janet Williams" initials="JW" lastIdx="1" clrIdx="1">
    <p:extLst>
      <p:ext uri="{19B8F6BF-5375-455C-9EA6-DF929625EA0E}">
        <p15:presenceInfo xmlns:p15="http://schemas.microsoft.com/office/powerpoint/2012/main" userId="S::jawillia@ama-assn.org::1dcf8866-a3a4-40ca-a6c7-a40309ca0311" providerId="AD"/>
      </p:ext>
    </p:extLst>
  </p:cmAuthor>
  <p:cmAuthor id="3" name="Anita Balan" initials="AB" lastIdx="9" clrIdx="2">
    <p:extLst>
      <p:ext uri="{19B8F6BF-5375-455C-9EA6-DF929625EA0E}">
        <p15:presenceInfo xmlns:p15="http://schemas.microsoft.com/office/powerpoint/2012/main" userId="S-1-5-21-1805903709-2446811197-1600848090-1243" providerId="AD"/>
      </p:ext>
    </p:extLst>
  </p:cmAuthor>
  <p:cmAuthor id="4" name="Andrea Price" initials="AP" lastIdx="3" clrIdx="3">
    <p:extLst>
      <p:ext uri="{19B8F6BF-5375-455C-9EA6-DF929625EA0E}">
        <p15:presenceInfo xmlns:p15="http://schemas.microsoft.com/office/powerpoint/2012/main" userId="Andrea Pr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7" autoAdjust="0"/>
    <p:restoredTop sz="74922" autoAdjust="0"/>
  </p:normalViewPr>
  <p:slideViewPr>
    <p:cSldViewPr snapToGrid="0">
      <p:cViewPr varScale="1">
        <p:scale>
          <a:sx n="87" d="100"/>
          <a:sy n="87" d="100"/>
        </p:scale>
        <p:origin x="1374" y="84"/>
      </p:cViewPr>
      <p:guideLst/>
    </p:cSldViewPr>
  </p:slideViewPr>
  <p:notesTextViewPr>
    <p:cViewPr>
      <p:scale>
        <a:sx n="1" d="1"/>
        <a:sy n="1" d="1"/>
      </p:scale>
      <p:origin x="0" y="0"/>
    </p:cViewPr>
  </p:notesTextViewPr>
  <p:sorterViewPr>
    <p:cViewPr>
      <p:scale>
        <a:sx n="118" d="100"/>
        <a:sy n="118" d="100"/>
      </p:scale>
      <p:origin x="0" y="-94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1FDBE-CAF6-40E5-9EB6-1F814814EF48}"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FB2C0-5F15-46F2-A698-E61D039B1D32}" type="slidenum">
              <a:rPr lang="en-US" smtClean="0"/>
              <a:t>‹#›</a:t>
            </a:fld>
            <a:endParaRPr lang="en-US"/>
          </a:p>
        </p:txBody>
      </p:sp>
    </p:spTree>
    <p:extLst>
      <p:ext uri="{BB962C8B-B14F-4D97-AF65-F5344CB8AC3E}">
        <p14:creationId xmlns:p14="http://schemas.microsoft.com/office/powerpoint/2010/main" val="3546188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30083-583F-45E2-AA70-8BFC933334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26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050707"/>
              </a:buClr>
              <a:buSzPts val="1200"/>
              <a:buFont typeface="Arial"/>
              <a:buChar char="•"/>
            </a:pPr>
            <a:r>
              <a:rPr lang="en-US" sz="1200">
                <a:solidFill>
                  <a:srgbClr val="050707"/>
                </a:solidFill>
                <a:latin typeface="Anonymous Pro"/>
                <a:ea typeface="Anonymous Pro"/>
                <a:cs typeface="Anonymous Pro"/>
                <a:sym typeface="Anonymous Pro"/>
              </a:rPr>
              <a:t>2017 became a CDC legacy organization</a:t>
            </a:r>
            <a:endParaRPr/>
          </a:p>
          <a:p>
            <a:pPr marL="171450" marR="0" lvl="0" indent="-171450" algn="l" rtl="0">
              <a:lnSpc>
                <a:spcPct val="100000"/>
              </a:lnSpc>
              <a:spcBef>
                <a:spcPts val="0"/>
              </a:spcBef>
              <a:spcAft>
                <a:spcPts val="0"/>
              </a:spcAft>
              <a:buClr>
                <a:srgbClr val="050707"/>
              </a:buClr>
              <a:buSzPts val="1200"/>
              <a:buFont typeface="Arial"/>
              <a:buChar char="•"/>
            </a:pPr>
            <a:r>
              <a:rPr lang="en-US" sz="1200">
                <a:solidFill>
                  <a:srgbClr val="050707"/>
                </a:solidFill>
                <a:latin typeface="Anonymous Pro"/>
                <a:ea typeface="Anonymous Pro"/>
                <a:cs typeface="Anonymous Pro"/>
                <a:sym typeface="Anonymous Pro"/>
              </a:rPr>
              <a:t>Program delivered in English and Spanish </a:t>
            </a:r>
            <a:endParaRPr/>
          </a:p>
          <a:p>
            <a:pPr marL="171450" marR="0" lvl="0" indent="-171450" algn="l" rtl="0">
              <a:lnSpc>
                <a:spcPct val="100000"/>
              </a:lnSpc>
              <a:spcBef>
                <a:spcPts val="0"/>
              </a:spcBef>
              <a:spcAft>
                <a:spcPts val="0"/>
              </a:spcAft>
              <a:buClr>
                <a:schemeClr val="dk1"/>
              </a:buClr>
              <a:buSzPts val="1200"/>
              <a:buFont typeface="Arial"/>
              <a:buChar char="•"/>
            </a:pPr>
            <a:r>
              <a:rPr lang="en-US"/>
              <a:t>the partners in the BWHI’s network of National DPP providers</a:t>
            </a:r>
            <a:endParaRPr sz="1200">
              <a:solidFill>
                <a:srgbClr val="050707"/>
              </a:solidFill>
              <a:latin typeface="Anonymous Pro"/>
              <a:ea typeface="Anonymous Pro"/>
              <a:cs typeface="Anonymous Pro"/>
              <a:sym typeface="Anonymous Pro"/>
            </a:endParaRPr>
          </a:p>
          <a:p>
            <a:pPr marL="0" marR="0" lvl="0" indent="0" algn="l" rtl="0">
              <a:lnSpc>
                <a:spcPct val="100000"/>
              </a:lnSpc>
              <a:spcBef>
                <a:spcPts val="0"/>
              </a:spcBef>
              <a:spcAft>
                <a:spcPts val="0"/>
              </a:spcAft>
              <a:buClr>
                <a:schemeClr val="dk1"/>
              </a:buClr>
              <a:buSzPts val="1200"/>
              <a:buFont typeface="Calibri"/>
              <a:buNone/>
            </a:pPr>
            <a:endParaRPr sz="1200">
              <a:solidFill>
                <a:srgbClr val="050707"/>
              </a:solidFill>
              <a:latin typeface="Anonymous Pro"/>
              <a:ea typeface="Anonymous Pro"/>
              <a:cs typeface="Anonymous Pro"/>
              <a:sym typeface="Anonymous Pro"/>
            </a:endParaRPr>
          </a:p>
          <a:p>
            <a:pPr marL="0" lvl="0" indent="0" algn="l" rtl="0">
              <a:spcBef>
                <a:spcPts val="0"/>
              </a:spcBef>
              <a:spcAft>
                <a:spcPts val="0"/>
              </a:spcAft>
              <a:buNone/>
            </a:pPr>
            <a:endParaRPr/>
          </a:p>
        </p:txBody>
      </p:sp>
      <p:sp>
        <p:nvSpPr>
          <p:cNvPr id="181" name="Google Shape;1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69074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Pause here to talk about how Black women define health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Mind-spirit-money</a:t>
            </a:r>
            <a:endParaRPr/>
          </a:p>
          <a:p>
            <a:pPr marL="0" lvl="0" indent="0" algn="l" rtl="0">
              <a:spcBef>
                <a:spcPts val="0"/>
              </a:spcBef>
              <a:spcAft>
                <a:spcPts val="0"/>
              </a:spcAft>
              <a:buNone/>
            </a:pPr>
            <a:endParaRPr/>
          </a:p>
        </p:txBody>
      </p:sp>
      <p:sp>
        <p:nvSpPr>
          <p:cNvPr id="277" name="Google Shape;27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72395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African Americans with diabetes, as compared to their white counterparts with diabetes have: </a:t>
            </a:r>
            <a:endParaRPr lang="en-US" dirty="0">
              <a:effectLst/>
            </a:endParaRPr>
          </a:p>
          <a:p>
            <a:r>
              <a:rPr lang="en-US" sz="1200" b="0" i="0" u="none" strike="noStrike" kern="1200" cap="none" dirty="0">
                <a:solidFill>
                  <a:schemeClr val="tx1"/>
                </a:solidFill>
                <a:effectLst/>
                <a:latin typeface="Wingdings" charset="2"/>
                <a:ea typeface="Calibri"/>
                <a:cs typeface="Calibri"/>
                <a:sym typeface="Calibri"/>
              </a:rPr>
              <a:t>➢ </a:t>
            </a:r>
            <a:r>
              <a:rPr lang="en-US" sz="1200" b="0" i="0" u="none" strike="noStrike" kern="1200" cap="none" dirty="0">
                <a:solidFill>
                  <a:schemeClr val="tx1"/>
                </a:solidFill>
                <a:effectLst/>
                <a:latin typeface="Calibri"/>
                <a:ea typeface="Calibri"/>
                <a:cs typeface="Calibri"/>
                <a:sym typeface="Calibri"/>
              </a:rPr>
              <a:t>1.8 times higher prevalence of diabetes</a:t>
            </a:r>
            <a:r>
              <a:rPr lang="en-US" sz="1200" b="0" i="0" u="none" strike="noStrike" kern="1200" cap="none" baseline="0" dirty="0">
                <a:solidFill>
                  <a:schemeClr val="tx1"/>
                </a:solidFill>
                <a:effectLst/>
                <a:latin typeface="Calibri"/>
                <a:ea typeface="Calibri"/>
                <a:cs typeface="Calibri"/>
                <a:sym typeface="Calibri"/>
              </a:rPr>
              <a:t> </a:t>
            </a:r>
            <a:r>
              <a:rPr lang="en-US" sz="1200" b="0" i="0" u="none" strike="noStrike" kern="1200" cap="none" dirty="0">
                <a:solidFill>
                  <a:schemeClr val="tx1"/>
                </a:solidFill>
                <a:effectLst/>
                <a:latin typeface="Wingdings" charset="2"/>
                <a:ea typeface="Calibri"/>
                <a:cs typeface="Calibri"/>
                <a:sym typeface="Calibri"/>
              </a:rPr>
              <a:t>➢ </a:t>
            </a:r>
            <a:r>
              <a:rPr lang="en-US" sz="1200" b="0" i="0" u="none" strike="noStrike" kern="1200" cap="none" dirty="0">
                <a:solidFill>
                  <a:schemeClr val="tx1"/>
                </a:solidFill>
                <a:effectLst/>
                <a:latin typeface="Calibri"/>
                <a:ea typeface="Calibri"/>
                <a:cs typeface="Calibri"/>
                <a:sym typeface="Calibri"/>
              </a:rPr>
              <a:t>2.1 times higher rate of mortality due to diabetes </a:t>
            </a:r>
            <a:r>
              <a:rPr lang="en-US" sz="1200" b="0" i="0" u="none" strike="noStrike" kern="1200" cap="none" baseline="0" dirty="0">
                <a:solidFill>
                  <a:schemeClr val="tx1"/>
                </a:solidFill>
                <a:effectLst/>
                <a:latin typeface="Calibri"/>
                <a:ea typeface="Calibri"/>
                <a:cs typeface="Calibri"/>
                <a:sym typeface="Calibri"/>
              </a:rPr>
              <a:t> </a:t>
            </a:r>
            <a:r>
              <a:rPr lang="en-US" sz="1200" b="0" i="0" u="none" strike="noStrike" kern="1200" cap="none" dirty="0">
                <a:solidFill>
                  <a:schemeClr val="tx1"/>
                </a:solidFill>
                <a:effectLst/>
                <a:latin typeface="Wingdings" charset="2"/>
                <a:ea typeface="Calibri"/>
                <a:cs typeface="Calibri"/>
                <a:sym typeface="Calibri"/>
              </a:rPr>
              <a:t>➢ </a:t>
            </a:r>
            <a:r>
              <a:rPr lang="en-US" sz="1200" b="0" i="0" u="none" strike="noStrike" kern="1200" cap="none" dirty="0">
                <a:solidFill>
                  <a:schemeClr val="tx1"/>
                </a:solidFill>
                <a:effectLst/>
                <a:latin typeface="Calibri"/>
                <a:ea typeface="Calibri"/>
                <a:cs typeface="Calibri"/>
                <a:sym typeface="Calibri"/>
              </a:rPr>
              <a:t>3.5 times higher rate of lower extremity amputation </a:t>
            </a:r>
            <a:r>
              <a:rPr lang="en-US" sz="1200" b="0" i="0" u="none" strike="noStrike" kern="1200" cap="none" dirty="0">
                <a:solidFill>
                  <a:schemeClr val="tx1"/>
                </a:solidFill>
                <a:effectLst/>
                <a:latin typeface="Wingdings" charset="2"/>
                <a:ea typeface="Calibri"/>
                <a:cs typeface="Calibri"/>
                <a:sym typeface="Calibri"/>
              </a:rPr>
              <a:t>➢ </a:t>
            </a:r>
            <a:r>
              <a:rPr lang="en-US" sz="1200" b="0" i="0" u="none" strike="noStrike" kern="1200" cap="none" dirty="0">
                <a:solidFill>
                  <a:schemeClr val="tx1"/>
                </a:solidFill>
                <a:effectLst/>
                <a:latin typeface="Calibri"/>
                <a:ea typeface="Calibri"/>
                <a:cs typeface="Calibri"/>
                <a:sym typeface="Calibri"/>
              </a:rPr>
              <a:t>4.2 times higher rate of ESRD from diabetes </a:t>
            </a:r>
          </a:p>
          <a:p>
            <a:endParaRPr lang="en-US" sz="1200" b="0" i="0" u="none" strike="noStrike" kern="1200" cap="none" dirty="0">
              <a:solidFill>
                <a:schemeClr val="tx1"/>
              </a:solidFill>
              <a:effectLst/>
              <a:latin typeface="Calibri"/>
              <a:ea typeface="Calibri"/>
              <a:cs typeface="Calibri"/>
              <a:sym typeface="Calibri"/>
            </a:endParaRPr>
          </a:p>
          <a:p>
            <a:r>
              <a:rPr lang="en-US" sz="1200" b="0" i="0" u="none" strike="noStrike" kern="1200" cap="none" dirty="0">
                <a:solidFill>
                  <a:schemeClr val="tx1"/>
                </a:solidFill>
                <a:effectLst/>
                <a:latin typeface="Calibri"/>
                <a:ea typeface="Calibri"/>
                <a:cs typeface="Calibri"/>
                <a:sym typeface="Calibri"/>
              </a:rPr>
              <a:t>racial/ethnic differences in hyperglycemia and receipt of screening services</a:t>
            </a:r>
          </a:p>
          <a:p>
            <a:endParaRPr lang="en-US" sz="1200" b="0" i="0" u="none" strike="noStrike" kern="1200" cap="none" dirty="0">
              <a:solidFill>
                <a:schemeClr val="tx1"/>
              </a:solidFill>
              <a:effectLst/>
              <a:latin typeface="Calibri"/>
              <a:ea typeface="Calibri"/>
              <a:cs typeface="Calibri"/>
              <a:sym typeface="Calibri"/>
            </a:endParaRPr>
          </a:p>
          <a:p>
            <a:endParaRPr lang="en-US" sz="1200" b="0" i="0" u="none" strike="noStrike" kern="1200" cap="none" dirty="0">
              <a:solidFill>
                <a:schemeClr val="tx1"/>
              </a:solidFill>
              <a:effectLst/>
              <a:latin typeface="Calibri"/>
              <a:ea typeface="Calibri"/>
              <a:cs typeface="Calibri"/>
              <a:sym typeface="Calibri"/>
            </a:endParaRPr>
          </a:p>
          <a:p>
            <a:r>
              <a:rPr lang="en-US" dirty="0"/>
              <a:t>NDPP</a:t>
            </a:r>
            <a:r>
              <a:rPr lang="en-US" baseline="0" dirty="0"/>
              <a:t> </a:t>
            </a:r>
            <a:r>
              <a:rPr lang="en-US" dirty="0"/>
              <a:t>was significantly less effective among black women, a group with a particularly high prevalence of obesity</a:t>
            </a:r>
          </a:p>
          <a:p>
            <a:endParaRPr lang="en-US" dirty="0"/>
          </a:p>
          <a:p>
            <a:r>
              <a:rPr lang="en-US" dirty="0"/>
              <a:t>Need</a:t>
            </a:r>
            <a:r>
              <a:rPr lang="en-US" baseline="0" dirty="0"/>
              <a:t> to </a:t>
            </a:r>
            <a:r>
              <a:rPr lang="en-US" dirty="0"/>
              <a:t>disentangle and understand sociocultural and contextual issues associated with the obesity problem in black women.</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941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Diabetes: https://www.cdc.gov/diabetes/pdfs/data/statistics/national-diabetes-statistics-report.pdf</a:t>
            </a:r>
            <a:endParaRPr/>
          </a:p>
          <a:p>
            <a:pPr marL="0" lvl="0" indent="0" algn="l" rtl="0">
              <a:spcBef>
                <a:spcPts val="0"/>
              </a:spcBef>
              <a:spcAft>
                <a:spcPts val="0"/>
              </a:spcAft>
              <a:buNone/>
            </a:pPr>
            <a:endParaRPr/>
          </a:p>
          <a:p>
            <a:pPr marL="0" lvl="0" indent="0" algn="l" rtl="0">
              <a:spcBef>
                <a:spcPts val="0"/>
              </a:spcBef>
              <a:spcAft>
                <a:spcPts val="0"/>
              </a:spcAft>
              <a:buNone/>
            </a:pPr>
            <a:r>
              <a:rPr lang="en-US"/>
              <a:t>Hypertension: https://www.cdc.gov/nchs/products/databriefs/db289.htm </a:t>
            </a:r>
            <a:endParaRPr/>
          </a:p>
          <a:p>
            <a:pPr marL="0" lvl="0" indent="0" algn="l" rtl="0">
              <a:spcBef>
                <a:spcPts val="0"/>
              </a:spcBef>
              <a:spcAft>
                <a:spcPts val="0"/>
              </a:spcAft>
              <a:buNone/>
            </a:pPr>
            <a:endParaRPr/>
          </a:p>
          <a:p>
            <a:pPr marL="0" lvl="0" indent="0" algn="l" rtl="0">
              <a:spcBef>
                <a:spcPts val="0"/>
              </a:spcBef>
              <a:spcAft>
                <a:spcPts val="0"/>
              </a:spcAft>
              <a:buNone/>
            </a:pPr>
            <a:r>
              <a:rPr lang="en-US"/>
              <a:t>Obesity: https://minorityhealth.hhs.gov/omh/browse.aspx?lvl=4&amp;lvlid=25</a:t>
            </a:r>
            <a:endParaRPr/>
          </a:p>
          <a:p>
            <a:pPr marL="0" lvl="0" indent="0" algn="l" rtl="0">
              <a:spcBef>
                <a:spcPts val="0"/>
              </a:spcBef>
              <a:spcAft>
                <a:spcPts val="0"/>
              </a:spcAft>
              <a:buNone/>
            </a:pPr>
            <a:endParaRPr/>
          </a:p>
          <a:p>
            <a:pPr marL="0" lvl="0" indent="0" algn="l" rtl="0">
              <a:spcBef>
                <a:spcPts val="0"/>
              </a:spcBef>
              <a:spcAft>
                <a:spcPts val="0"/>
              </a:spcAft>
              <a:buNone/>
            </a:pPr>
            <a:r>
              <a:rPr lang="en-US"/>
              <a:t>Depression: https://www.cdc.gov/nchs/products/databriefs/db303.htm</a:t>
            </a:r>
            <a:endParaRPr/>
          </a:p>
          <a:p>
            <a:pPr marL="0" lvl="0" indent="0" algn="l" rtl="0">
              <a:spcBef>
                <a:spcPts val="0"/>
              </a:spcBef>
              <a:spcAft>
                <a:spcPts val="0"/>
              </a:spcAft>
              <a:buNone/>
            </a:pPr>
            <a:endParaRPr/>
          </a:p>
          <a:p>
            <a:pPr marL="0" lvl="0" indent="0" algn="l" rtl="0">
              <a:spcBef>
                <a:spcPts val="0"/>
              </a:spcBef>
              <a:spcAft>
                <a:spcPts val="0"/>
              </a:spcAft>
              <a:buNone/>
            </a:pPr>
            <a:r>
              <a:rPr lang="en-US"/>
              <a:t>Obesity Hispanic: https://minorityhealth.hhs.gov/omh/browse.aspx?lvl=4&amp;lvlid=70</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2" name="Google Shape;24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69133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Increasing research links mental and emotional health to physical health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Weight gain and loss</a:t>
            </a:r>
            <a:endParaRPr/>
          </a:p>
          <a:p>
            <a:pPr marL="0" lvl="0" indent="0" algn="l" rtl="0">
              <a:spcBef>
                <a:spcPts val="0"/>
              </a:spcBef>
              <a:spcAft>
                <a:spcPts val="0"/>
              </a:spcAft>
              <a:buNone/>
            </a:pPr>
            <a:r>
              <a:rPr lang="en-US"/>
              <a:t>Self control!!!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6" name="Google Shape;28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133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FontTx/>
              <a:buNone/>
              <a:defRPr>
                <a:uFillTx/>
              </a:defRPr>
            </a:pPr>
            <a:r>
              <a:rPr lang="en-US" dirty="0">
                <a:uFillTx/>
              </a:rPr>
              <a:t>Cortisol - inflammation, stress, fight or flight</a:t>
            </a:r>
          </a:p>
          <a:p>
            <a:pPr marL="0" marR="0" lvl="0" indent="0" algn="l" defTabSz="914400" rtl="0" eaLnBrk="1" fontAlgn="auto" latinLnBrk="0" hangingPunct="1">
              <a:lnSpc>
                <a:spcPct val="100000"/>
              </a:lnSpc>
              <a:spcBef>
                <a:spcPct val="0"/>
              </a:spcBef>
              <a:spcAft>
                <a:spcPts val="0"/>
              </a:spcAft>
              <a:buFontTx/>
              <a:buNone/>
              <a:defRPr>
                <a:uFillTx/>
              </a:defRPr>
            </a:pPr>
            <a:r>
              <a:rPr lang="en-US" dirty="0">
                <a:uFillTx/>
              </a:rPr>
              <a:t>Allostatic Load – chronic elevated</a:t>
            </a:r>
          </a:p>
          <a:p>
            <a:pPr marL="0" marR="0" lvl="0" indent="0" algn="l" defTabSz="914400" rtl="0" eaLnBrk="1" fontAlgn="auto" latinLnBrk="0" hangingPunct="1">
              <a:lnSpc>
                <a:spcPct val="100000"/>
              </a:lnSpc>
              <a:spcBef>
                <a:spcPct val="0"/>
              </a:spcBef>
              <a:spcAft>
                <a:spcPts val="0"/>
              </a:spcAft>
              <a:buFontTx/>
              <a:buNone/>
              <a:defRPr>
                <a:uFillTx/>
              </a:defRPr>
            </a:pPr>
            <a:endParaRPr lang="en-US" dirty="0">
              <a:uFillTx/>
            </a:endParaRPr>
          </a:p>
          <a:p>
            <a:pPr marL="0" marR="0" lvl="0" indent="0" algn="l" defTabSz="914400" rtl="0" eaLnBrk="1" fontAlgn="auto" latinLnBrk="0" hangingPunct="1">
              <a:lnSpc>
                <a:spcPct val="100000"/>
              </a:lnSpc>
              <a:spcBef>
                <a:spcPct val="0"/>
              </a:spcBef>
              <a:spcAft>
                <a:spcPts val="0"/>
              </a:spcAft>
              <a:buFontTx/>
              <a:buNone/>
              <a:defRPr>
                <a:uFillTx/>
              </a:defRPr>
            </a:pPr>
            <a:r>
              <a:rPr lang="en-US" dirty="0">
                <a:uFillTx/>
              </a:rPr>
              <a:t>Weathering</a:t>
            </a:r>
          </a:p>
          <a:p>
            <a:pPr marL="0" marR="0" lvl="0" indent="0" algn="l" defTabSz="914400" rtl="0" eaLnBrk="1" fontAlgn="auto" latinLnBrk="0" hangingPunct="1">
              <a:lnSpc>
                <a:spcPct val="100000"/>
              </a:lnSpc>
              <a:spcBef>
                <a:spcPct val="0"/>
              </a:spcBef>
              <a:spcAft>
                <a:spcPts val="0"/>
              </a:spcAft>
              <a:buFontTx/>
              <a:buNone/>
              <a:defRPr>
                <a:uFillTx/>
              </a:defRPr>
            </a:pPr>
            <a:r>
              <a:rPr lang="en-US" dirty="0">
                <a:uFillTx/>
              </a:rPr>
              <a:t>Accelerates aging</a:t>
            </a:r>
          </a:p>
          <a:p>
            <a:pPr defTabSz="914400">
              <a:spcBef>
                <a:spcPts val="400"/>
              </a:spcBef>
              <a:defRPr sz="1500">
                <a:uFillTx/>
                <a:latin typeface="Times New Roman"/>
                <a:ea typeface="Times New Roman"/>
                <a:cs typeface="Times New Roman"/>
                <a:sym typeface="Times New Roman"/>
              </a:defRPr>
            </a:pPr>
            <a:r>
              <a:rPr lang="en-US" dirty="0">
                <a:uFillTx/>
              </a:rPr>
              <a:t>Over time</a:t>
            </a:r>
          </a:p>
          <a:p>
            <a:pPr defTabSz="914400">
              <a:spcBef>
                <a:spcPts val="400"/>
              </a:spcBef>
              <a:defRPr sz="1500">
                <a:uFillTx/>
                <a:latin typeface="Times New Roman"/>
                <a:ea typeface="Times New Roman"/>
                <a:cs typeface="Times New Roman"/>
                <a:sym typeface="Times New Roman"/>
              </a:defRPr>
            </a:pPr>
            <a:r>
              <a:rPr lang="en-US" dirty="0">
                <a:uFillTx/>
              </a:rPr>
              <a:t>Telomeres are sequences of DNA  at end of chromosome. Telomere length is viewed as an overall marker of biological aging </a:t>
            </a:r>
          </a:p>
          <a:p>
            <a:pPr defTabSz="914400">
              <a:spcBef>
                <a:spcPts val="400"/>
              </a:spcBef>
              <a:defRPr sz="1500">
                <a:uFillTx/>
                <a:latin typeface="Times New Roman"/>
                <a:ea typeface="Times New Roman"/>
                <a:cs typeface="Times New Roman"/>
                <a:sym typeface="Times New Roman"/>
              </a:defRPr>
            </a:pPr>
            <a:r>
              <a:rPr lang="en-US" dirty="0">
                <a:uFillTx/>
              </a:rPr>
              <a:t>Sojourner Syndrome</a:t>
            </a:r>
          </a:p>
          <a:p>
            <a:pPr defTabSz="914400">
              <a:spcBef>
                <a:spcPts val="400"/>
              </a:spcBef>
              <a:defRPr sz="1500">
                <a:uFillTx/>
                <a:latin typeface="Times New Roman"/>
                <a:ea typeface="Times New Roman"/>
                <a:cs typeface="Times New Roman"/>
                <a:sym typeface="Times New Roman"/>
              </a:defRPr>
            </a:pPr>
            <a:r>
              <a:rPr lang="en-US" dirty="0">
                <a:uFillTx/>
              </a:rPr>
              <a:t>Racist Police Videos - PTSD in black women – George Floyd</a:t>
            </a:r>
          </a:p>
          <a:p>
            <a:pPr defTabSz="914400">
              <a:spcBef>
                <a:spcPts val="400"/>
              </a:spcBef>
              <a:defRPr sz="1500">
                <a:uFillTx/>
                <a:latin typeface="Times New Roman"/>
                <a:ea typeface="Times New Roman"/>
                <a:cs typeface="Times New Roman"/>
                <a:sym typeface="Times New Roman"/>
              </a:defRPr>
            </a:pPr>
            <a:endParaRPr lang="en-US" dirty="0">
              <a:uFillTx/>
            </a:endParaRPr>
          </a:p>
          <a:p>
            <a:pPr>
              <a:spcBef>
                <a:spcPct val="0"/>
              </a:spcBef>
            </a:pPr>
            <a:r>
              <a:rPr lang="en-US" altLang="en-US" dirty="0">
                <a:uFillTx/>
              </a:rPr>
              <a:t>UFT</a:t>
            </a:r>
          </a:p>
          <a:p>
            <a:pPr>
              <a:spcBef>
                <a:spcPct val="0"/>
              </a:spcBef>
            </a:pPr>
            <a:r>
              <a:rPr lang="en-US" altLang="en-US" dirty="0" err="1">
                <a:uFillTx/>
              </a:rPr>
              <a:t>Fleda</a:t>
            </a:r>
            <a:r>
              <a:rPr lang="en-US" altLang="en-US" dirty="0">
                <a:uFillTx/>
              </a:rPr>
              <a:t> Mask Jackson – LBW babies / maternal mortality</a:t>
            </a:r>
          </a:p>
          <a:p>
            <a:pPr defTabSz="914400">
              <a:spcBef>
                <a:spcPts val="400"/>
              </a:spcBef>
              <a:defRPr sz="1500">
                <a:uFillTx/>
                <a:latin typeface="Times New Roman"/>
                <a:ea typeface="Times New Roman"/>
                <a:cs typeface="Times New Roman"/>
                <a:sym typeface="Times New Roman"/>
              </a:defRPr>
            </a:pPr>
            <a:endParaRPr lang="en-US" dirty="0">
              <a:uFillTx/>
            </a:endParaRPr>
          </a:p>
          <a:p>
            <a:pPr defTabSz="914400">
              <a:spcBef>
                <a:spcPts val="400"/>
              </a:spcBef>
              <a:defRPr sz="1500">
                <a:uFillTx/>
                <a:latin typeface="Times New Roman"/>
                <a:ea typeface="Times New Roman"/>
                <a:cs typeface="Times New Roman"/>
                <a:sym typeface="Times New Roman"/>
              </a:defRPr>
            </a:pPr>
            <a:endParaRPr lang="en-US" dirty="0">
              <a:uFillTx/>
            </a:endParaRPr>
          </a:p>
          <a:p>
            <a:pPr defTabSz="914400">
              <a:spcBef>
                <a:spcPts val="400"/>
              </a:spcBef>
              <a:defRPr sz="1500">
                <a:uFillTx/>
                <a:latin typeface="Times New Roman"/>
                <a:ea typeface="Times New Roman"/>
                <a:cs typeface="Times New Roman"/>
                <a:sym typeface="Times New Roman"/>
              </a:defRPr>
            </a:pPr>
            <a:r>
              <a:rPr lang="en-US" dirty="0">
                <a:uFillTx/>
              </a:rPr>
              <a:t>BWH Study and </a:t>
            </a:r>
            <a:r>
              <a:rPr lang="en-US" dirty="0" err="1">
                <a:uFillTx/>
              </a:rPr>
              <a:t>Tene</a:t>
            </a:r>
            <a:r>
              <a:rPr lang="en-US" dirty="0">
                <a:uFillTx/>
              </a:rPr>
              <a:t> Lewis – found a causal relationship between experiences of racial discrimination and …</a:t>
            </a:r>
          </a:p>
          <a:p>
            <a:pPr defTabSz="914400">
              <a:spcBef>
                <a:spcPts val="400"/>
              </a:spcBef>
              <a:defRPr sz="1500">
                <a:uFillTx/>
                <a:latin typeface="Times New Roman"/>
                <a:ea typeface="Times New Roman"/>
                <a:cs typeface="Times New Roman"/>
                <a:sym typeface="Times New Roman"/>
              </a:defRPr>
            </a:pPr>
            <a:r>
              <a:rPr lang="en-US" dirty="0">
                <a:uFillTx/>
              </a:rPr>
              <a:t>UFT</a:t>
            </a:r>
          </a:p>
          <a:p>
            <a:pPr defTabSz="914400">
              <a:spcBef>
                <a:spcPts val="400"/>
              </a:spcBef>
              <a:defRPr sz="1500">
                <a:uFillTx/>
                <a:latin typeface="Times New Roman"/>
                <a:ea typeface="Times New Roman"/>
                <a:cs typeface="Times New Roman"/>
                <a:sym typeface="Times New Roman"/>
              </a:defRPr>
            </a:pPr>
            <a:r>
              <a:rPr lang="en-US" dirty="0">
                <a:uFillTx/>
              </a:rPr>
              <a:t>Obesity</a:t>
            </a:r>
          </a:p>
          <a:p>
            <a:pPr defTabSz="914400">
              <a:spcBef>
                <a:spcPts val="400"/>
              </a:spcBef>
              <a:defRPr sz="1500">
                <a:uFillTx/>
                <a:latin typeface="Times New Roman"/>
                <a:ea typeface="Times New Roman"/>
                <a:cs typeface="Times New Roman"/>
                <a:sym typeface="Times New Roman"/>
              </a:defRPr>
            </a:pPr>
            <a:r>
              <a:rPr lang="en-US" dirty="0">
                <a:uFillTx/>
              </a:rPr>
              <a:t>LBW babies</a:t>
            </a:r>
          </a:p>
          <a:p>
            <a:pPr defTabSz="914400">
              <a:spcBef>
                <a:spcPts val="400"/>
              </a:spcBef>
              <a:defRPr sz="1500">
                <a:uFillTx/>
                <a:latin typeface="Times New Roman"/>
                <a:ea typeface="Times New Roman"/>
                <a:cs typeface="Times New Roman"/>
                <a:sym typeface="Times New Roman"/>
              </a:defRPr>
            </a:pPr>
            <a:r>
              <a:rPr lang="en-US" dirty="0">
                <a:uFillTx/>
              </a:rPr>
              <a:t>Maternal mortality</a:t>
            </a:r>
          </a:p>
          <a:p>
            <a:pPr defTabSz="914400">
              <a:spcBef>
                <a:spcPts val="400"/>
              </a:spcBef>
              <a:defRPr sz="1500">
                <a:uFillTx/>
                <a:latin typeface="Times New Roman"/>
                <a:ea typeface="Times New Roman"/>
                <a:cs typeface="Times New Roman"/>
                <a:sym typeface="Times New Roman"/>
              </a:defRPr>
            </a:pPr>
            <a:endParaRPr lang="en-US" dirty="0">
              <a:uFillTx/>
            </a:endParaRPr>
          </a:p>
          <a:p>
            <a:r>
              <a:rPr lang="en-US" dirty="0">
                <a:uFillTx/>
              </a:rPr>
              <a:t>Comparing Black and White women</a:t>
            </a:r>
          </a:p>
          <a:p>
            <a:endParaRPr lang="en-US" dirty="0">
              <a:uFillTx/>
            </a:endParaRPr>
          </a:p>
          <a:p>
            <a:r>
              <a:rPr lang="en-US" dirty="0">
                <a:uFillTx/>
              </a:rPr>
              <a:t>Weight gain and loss</a:t>
            </a:r>
          </a:p>
          <a:p>
            <a:r>
              <a:rPr lang="en-US" dirty="0">
                <a:uFillTx/>
              </a:rPr>
              <a:t>Self control!!!</a:t>
            </a:r>
          </a:p>
          <a:p>
            <a:endParaRPr lang="en-US" dirty="0">
              <a:uFillTx/>
            </a:endParaRPr>
          </a:p>
          <a:p>
            <a:endParaRPr lang="en-US" dirty="0">
              <a:uFillTx/>
            </a:endParaRPr>
          </a:p>
          <a:p>
            <a:pPr marL="0" marR="0" lvl="0" indent="0" algn="l" defTabSz="914400" rtl="0" eaLnBrk="1" fontAlgn="auto" latinLnBrk="0" hangingPunct="1">
              <a:lnSpc>
                <a:spcPct val="100000"/>
              </a:lnSpc>
              <a:spcBef>
                <a:spcPct val="0"/>
              </a:spcBef>
              <a:spcAft>
                <a:spcPts val="0"/>
              </a:spcAft>
              <a:buFontTx/>
              <a:buNone/>
              <a:defRPr>
                <a:uFillTx/>
              </a:defRPr>
            </a:pPr>
            <a:r>
              <a:rPr lang="en-US" dirty="0">
                <a:uFillTx/>
              </a:rPr>
              <a:t>impact of elevated stress - weight management, increased risk for diabetes, hypertension, etc.</a:t>
            </a:r>
          </a:p>
          <a:p>
            <a:pPr>
              <a:spcBef>
                <a:spcPct val="0"/>
              </a:spcBef>
            </a:pPr>
            <a:endParaRPr lang="en-US" altLang="en-US" dirty="0">
              <a:uFillTx/>
            </a:endParaRPr>
          </a:p>
        </p:txBody>
      </p:sp>
      <p:sp>
        <p:nvSpPr>
          <p:cNvPr id="17412" name="Slide Number Placeholder 3"/>
          <p:cNvSpPr>
            <a:spLocks noGrp="1"/>
          </p:cNvSpPr>
          <p:nvPr>
            <p:ph type="sldNum" sz="quarter" idx="5"/>
          </p:nvPr>
        </p:nvSpPr>
        <p:spPr bwMode="auto">
          <a:noFill/>
        </p:spPr>
        <p:txBody>
          <a:bodyPr wrap="square" numCol="1" anchorCtr="0" compatLnSpc="1">
            <a:prstTxWarp prst="textNoShape">
              <a:avLst/>
            </a:prstTxWarp>
          </a:bodyPr>
          <a:lstStyle>
            <a:lvl1pPr>
              <a:defRPr>
                <a:solidFill>
                  <a:schemeClr val="tx1"/>
                </a:solidFill>
                <a:uFillTx/>
                <a:latin typeface="Calibri" panose="020F0502020204030204" pitchFamily="34" charset="0"/>
              </a:defRPr>
            </a:lvl1pPr>
            <a:lvl2pPr marL="742950" indent="-285750">
              <a:defRPr>
                <a:solidFill>
                  <a:schemeClr val="tx1"/>
                </a:solidFill>
                <a:uFillTx/>
                <a:latin typeface="Calibri" panose="020F0502020204030204" pitchFamily="34" charset="0"/>
              </a:defRPr>
            </a:lvl2pPr>
            <a:lvl3pPr marL="1143000" indent="-228600">
              <a:defRPr>
                <a:solidFill>
                  <a:schemeClr val="tx1"/>
                </a:solidFill>
                <a:uFillTx/>
                <a:latin typeface="Calibri" panose="020F0502020204030204" pitchFamily="34" charset="0"/>
              </a:defRPr>
            </a:lvl3pPr>
            <a:lvl4pPr marL="1600200" indent="-228600">
              <a:defRPr>
                <a:solidFill>
                  <a:schemeClr val="tx1"/>
                </a:solidFill>
                <a:uFillTx/>
                <a:latin typeface="Calibri" panose="020F0502020204030204" pitchFamily="34" charset="0"/>
              </a:defRPr>
            </a:lvl4pPr>
            <a:lvl5pPr marL="2057400" indent="-228600">
              <a:defRPr>
                <a:solidFill>
                  <a:schemeClr val="tx1"/>
                </a:solidFill>
                <a:uFillTx/>
                <a:latin typeface="Calibri" panose="020F0502020204030204" pitchFamily="34" charset="0"/>
              </a:defRPr>
            </a:lvl5pPr>
            <a:lvl6pPr marL="2514600" indent="-228600" defTabSz="912813" fontAlgn="base">
              <a:spcBef>
                <a:spcPct val="0"/>
              </a:spcBef>
              <a:spcAft>
                <a:spcPct val="0"/>
              </a:spcAft>
              <a:defRPr>
                <a:solidFill>
                  <a:schemeClr val="tx1"/>
                </a:solidFill>
                <a:uFillTx/>
                <a:latin typeface="Calibri" panose="020F0502020204030204" pitchFamily="34" charset="0"/>
              </a:defRPr>
            </a:lvl6pPr>
            <a:lvl7pPr marL="2971800" indent="-228600" defTabSz="912813" fontAlgn="base">
              <a:spcBef>
                <a:spcPct val="0"/>
              </a:spcBef>
              <a:spcAft>
                <a:spcPct val="0"/>
              </a:spcAft>
              <a:defRPr>
                <a:solidFill>
                  <a:schemeClr val="tx1"/>
                </a:solidFill>
                <a:uFillTx/>
                <a:latin typeface="Calibri" panose="020F0502020204030204" pitchFamily="34" charset="0"/>
              </a:defRPr>
            </a:lvl7pPr>
            <a:lvl8pPr marL="3429000" indent="-228600" defTabSz="912813" fontAlgn="base">
              <a:spcBef>
                <a:spcPct val="0"/>
              </a:spcBef>
              <a:spcAft>
                <a:spcPct val="0"/>
              </a:spcAft>
              <a:defRPr>
                <a:solidFill>
                  <a:schemeClr val="tx1"/>
                </a:solidFill>
                <a:uFillTx/>
                <a:latin typeface="Calibri" panose="020F0502020204030204" pitchFamily="34" charset="0"/>
              </a:defRPr>
            </a:lvl8pPr>
            <a:lvl9pPr marL="3886200" indent="-228600" defTabSz="912813" fontAlgn="base">
              <a:spcBef>
                <a:spcPct val="0"/>
              </a:spcBef>
              <a:spcAft>
                <a:spcPct val="0"/>
              </a:spcAft>
              <a:defRPr>
                <a:solidFill>
                  <a:schemeClr val="tx1"/>
                </a:solidFill>
                <a:uFillTx/>
                <a:latin typeface="Calibri" panose="020F0502020204030204" pitchFamily="34" charset="0"/>
              </a:defRPr>
            </a:lvl9pPr>
          </a:lstStyle>
          <a:p>
            <a:pPr defTabSz="912813" fontAlgn="base">
              <a:spcBef>
                <a:spcPct val="0"/>
              </a:spcBef>
              <a:spcAft>
                <a:spcPct val="0"/>
              </a:spcAft>
            </a:pPr>
            <a:fld id="{B3B6A679-2A54-4036-ACB1-793061425B07}" type="slidenum">
              <a:rPr lang="en-US" altLang="en-US">
                <a:uFillTx/>
              </a:rPr>
              <a:pPr defTabSz="912813" fontAlgn="base">
                <a:spcBef>
                  <a:spcPct val="0"/>
                </a:spcBef>
                <a:spcAft>
                  <a:spcPct val="0"/>
                </a:spcAft>
              </a:pPr>
              <a:t>15</a:t>
            </a:fld>
            <a:endParaRPr lang="en-US" altLang="en-US">
              <a:uFillTx/>
            </a:endParaRPr>
          </a:p>
        </p:txBody>
      </p:sp>
    </p:spTree>
    <p:extLst>
      <p:ext uri="{BB962C8B-B14F-4D97-AF65-F5344CB8AC3E}">
        <p14:creationId xmlns:p14="http://schemas.microsoft.com/office/powerpoint/2010/main" val="1812835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 benefit</a:t>
            </a:r>
            <a:endParaRPr dirty="0"/>
          </a:p>
          <a:p>
            <a:pPr marL="0" lvl="0" indent="0" algn="l" rtl="0">
              <a:spcBef>
                <a:spcPts val="0"/>
              </a:spcBef>
              <a:spcAft>
                <a:spcPts val="0"/>
              </a:spcAft>
              <a:buNone/>
            </a:pPr>
            <a:r>
              <a:rPr lang="en-US" dirty="0"/>
              <a:t>No cost savings</a:t>
            </a:r>
            <a:endParaRPr dirty="0"/>
          </a:p>
          <a:p>
            <a:pPr marL="0" lvl="0" indent="0" algn="l" rtl="0">
              <a:spcBef>
                <a:spcPts val="0"/>
              </a:spcBef>
              <a:spcAft>
                <a:spcPts val="0"/>
              </a:spcAft>
              <a:buNone/>
            </a:pPr>
            <a:r>
              <a:rPr lang="en-US" dirty="0"/>
              <a:t>No increased revenue or productivity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Toll on our health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 one would notice if we stopped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68632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49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768916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2009 and 2015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Studies had no Black participants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Additional 1200-1300 Black women deaths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What becomes evidence?</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Evidence is a determinant</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6268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US" dirty="0"/>
          </a:p>
          <a:p>
            <a:pPr defTabSz="933602">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30083-583F-45E2-AA70-8BFC933334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78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Overbooked and Overlooked: </a:t>
            </a:r>
            <a:r>
              <a:rPr lang="en-US" sz="1200" b="0" i="0">
                <a:solidFill>
                  <a:schemeClr val="dk1"/>
                </a:solidFill>
                <a:latin typeface="Calibri"/>
                <a:ea typeface="Calibri"/>
                <a:cs typeface="Calibri"/>
                <a:sym typeface="Calibri"/>
              </a:rPr>
              <a:t>Machine Learning and Racial Bias in Medical Appointment Scheduling</a:t>
            </a:r>
            <a:endParaRPr/>
          </a:p>
          <a:p>
            <a:pPr marL="0" lvl="0" indent="0" algn="l" rtl="0">
              <a:spcBef>
                <a:spcPts val="0"/>
              </a:spcBef>
              <a:spcAft>
                <a:spcPts val="0"/>
              </a:spcAft>
              <a:buNone/>
            </a:pPr>
            <a:r>
              <a:rPr lang="en-US"/>
              <a:t>Hospital scheduling systems </a:t>
            </a:r>
            <a:endParaRPr/>
          </a:p>
          <a:p>
            <a:pPr marL="0" lvl="0" indent="0" algn="l" rtl="0">
              <a:spcBef>
                <a:spcPts val="0"/>
              </a:spcBef>
              <a:spcAft>
                <a:spcPts val="0"/>
              </a:spcAft>
              <a:buNone/>
            </a:pPr>
            <a:endParaRPr/>
          </a:p>
          <a:p>
            <a:pPr marL="0" lvl="0" indent="0" algn="l" rtl="0">
              <a:spcBef>
                <a:spcPts val="0"/>
              </a:spcBef>
              <a:spcAft>
                <a:spcPts val="0"/>
              </a:spcAft>
              <a:buNone/>
            </a:pPr>
            <a:r>
              <a:rPr lang="en-US"/>
              <a:t>Tech is a determinant</a:t>
            </a:r>
            <a:endParaRPr/>
          </a:p>
        </p:txBody>
      </p:sp>
    </p:spTree>
    <p:extLst>
      <p:ext uri="{BB962C8B-B14F-4D97-AF65-F5344CB8AC3E}">
        <p14:creationId xmlns:p14="http://schemas.microsoft.com/office/powerpoint/2010/main" val="1079054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785356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uFillTx/>
              </a:rPr>
              <a:t>No biologic or genetic determinant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Racism is The Social, political and economic determinant of health</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F2E933"/>
                </a:solidFill>
                <a:latin typeface="Times New Roman"/>
                <a:ea typeface="Times New Roman"/>
                <a:cs typeface="Times New Roman"/>
                <a:sym typeface="Times New Roman"/>
              </a:rPr>
              <a:t>700 studies since 2000 determine a link between racism and physical and mental health, educational attainment and socio-economic status.</a:t>
            </a:r>
            <a:endParaRPr lang="en-US" sz="1200" dirty="0">
              <a:solidFill>
                <a:schemeClr val="dk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uFillTx/>
            </a:endParaRPr>
          </a:p>
        </p:txBody>
      </p:sp>
    </p:spTree>
    <p:extLst>
      <p:ext uri="{BB962C8B-B14F-4D97-AF65-F5344CB8AC3E}">
        <p14:creationId xmlns:p14="http://schemas.microsoft.com/office/powerpoint/2010/main" val="3220464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is a case study on why the prevention work is so important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183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t>
            </a:r>
            <a:endParaRPr/>
          </a:p>
        </p:txBody>
      </p:sp>
      <p:sp>
        <p:nvSpPr>
          <p:cNvPr id="490" name="Google Shape;49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517983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8" name="Google Shape;49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7706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B3711-FB59-4C01-9722-5B632DAA26CF}" type="slidenum">
              <a:rPr lang="en-US" smtClean="0"/>
              <a:t>31</a:t>
            </a:fld>
            <a:endParaRPr lang="en-US" dirty="0"/>
          </a:p>
        </p:txBody>
      </p:sp>
    </p:spTree>
    <p:extLst>
      <p:ext uri="{BB962C8B-B14F-4D97-AF65-F5344CB8AC3E}">
        <p14:creationId xmlns:p14="http://schemas.microsoft.com/office/powerpoint/2010/main" val="2991584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B3711-FB59-4C01-9722-5B632DAA26CF}" type="slidenum">
              <a:rPr lang="en-US" smtClean="0"/>
              <a:t>32</a:t>
            </a:fld>
            <a:endParaRPr lang="en-US" dirty="0"/>
          </a:p>
        </p:txBody>
      </p:sp>
    </p:spTree>
    <p:extLst>
      <p:ext uri="{BB962C8B-B14F-4D97-AF65-F5344CB8AC3E}">
        <p14:creationId xmlns:p14="http://schemas.microsoft.com/office/powerpoint/2010/main" val="3051850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US" dirty="0"/>
          </a:p>
          <a:p>
            <a:pPr defTabSz="933602">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30083-583F-45E2-AA70-8BFC933334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3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FB2C0-5F15-46F2-A698-E61D039B1D32}" type="slidenum">
              <a:rPr lang="en-US" smtClean="0"/>
              <a:t>47</a:t>
            </a:fld>
            <a:endParaRPr lang="en-US"/>
          </a:p>
        </p:txBody>
      </p:sp>
    </p:spTree>
    <p:extLst>
      <p:ext uri="{BB962C8B-B14F-4D97-AF65-F5344CB8AC3E}">
        <p14:creationId xmlns:p14="http://schemas.microsoft.com/office/powerpoint/2010/main" val="282524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FB2C0-5F15-46F2-A698-E61D039B1D32}" type="slidenum">
              <a:rPr lang="en-US" smtClean="0"/>
              <a:t>3</a:t>
            </a:fld>
            <a:endParaRPr lang="en-US"/>
          </a:p>
        </p:txBody>
      </p:sp>
    </p:spTree>
    <p:extLst>
      <p:ext uri="{BB962C8B-B14F-4D97-AF65-F5344CB8AC3E}">
        <p14:creationId xmlns:p14="http://schemas.microsoft.com/office/powerpoint/2010/main" val="357850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Goler Blount joined the Black Women’s Health Imperative in 2014.  As President</a:t>
            </a:r>
          </a:p>
          <a:p>
            <a:r>
              <a:rPr lang="en-US" dirty="0"/>
              <a:t>and CEO of the only national organization focused on Black women’s emotional,</a:t>
            </a:r>
          </a:p>
          <a:p>
            <a:r>
              <a:rPr lang="en-US" dirty="0"/>
              <a:t>physical and financial health and wellness, Linda has overseen more than $20 million</a:t>
            </a:r>
          </a:p>
          <a:p>
            <a:r>
              <a:rPr lang="en-US" dirty="0"/>
              <a:t>invested in Black women to prevent chronic diseases and HIV, ensure reproductive</a:t>
            </a:r>
          </a:p>
          <a:p>
            <a:r>
              <a:rPr lang="en-US" dirty="0"/>
              <a:t>justice and healthy maternal outcomes and advocate for policies that protect Black</a:t>
            </a:r>
          </a:p>
          <a:p>
            <a:r>
              <a:rPr lang="en-US" dirty="0"/>
              <a:t>women. Before joining BWHI, Linda was the first-ever national vice president of health</a:t>
            </a:r>
          </a:p>
          <a:p>
            <a:r>
              <a:rPr lang="en-US" dirty="0"/>
              <a:t>disparities at the American Cancer Society where she was responsible for developing a</a:t>
            </a:r>
          </a:p>
          <a:p>
            <a:r>
              <a:rPr lang="en-US" dirty="0"/>
              <a:t>nationwide health equity strategy to reduce cancer incidence and mortality among</a:t>
            </a:r>
          </a:p>
          <a:p>
            <a:r>
              <a:rPr lang="en-US" dirty="0"/>
              <a:t>underserved populations.  She has extensive international health experience and has</a:t>
            </a:r>
          </a:p>
          <a:p>
            <a:r>
              <a:rPr lang="en-US" dirty="0"/>
              <a:t>served as a consulting epidemiologist to government ministries in Germany, South</a:t>
            </a:r>
          </a:p>
          <a:p>
            <a:r>
              <a:rPr lang="en-US" dirty="0"/>
              <a:t>Africa, Zimbabwe, Malawi, Jamaica, and Trinidad and Tobago, where she lived for four</a:t>
            </a:r>
          </a:p>
          <a:p>
            <a:r>
              <a:rPr lang="en-US" dirty="0"/>
              <a:t>years. A speaker, published author and advocate, Linda is a champion for the rights of</a:t>
            </a:r>
          </a:p>
          <a:p>
            <a:r>
              <a:rPr lang="en-US" dirty="0"/>
              <a:t>Black women.</a:t>
            </a:r>
          </a:p>
        </p:txBody>
      </p:sp>
      <p:sp>
        <p:nvSpPr>
          <p:cNvPr id="4" name="Slide Number Placeholder 3"/>
          <p:cNvSpPr>
            <a:spLocks noGrp="1"/>
          </p:cNvSpPr>
          <p:nvPr>
            <p:ph type="sldNum" sz="quarter" idx="5"/>
          </p:nvPr>
        </p:nvSpPr>
        <p:spPr/>
        <p:txBody>
          <a:bodyPr/>
          <a:lstStyle/>
          <a:p>
            <a:fld id="{DC093D9A-3739-8E43-9A24-2E1CFFD98D49}" type="slidenum">
              <a:rPr lang="en-US" smtClean="0"/>
              <a:t>4</a:t>
            </a:fld>
            <a:endParaRPr lang="en-US"/>
          </a:p>
        </p:txBody>
      </p:sp>
    </p:spTree>
    <p:extLst>
      <p:ext uri="{BB962C8B-B14F-4D97-AF65-F5344CB8AC3E}">
        <p14:creationId xmlns:p14="http://schemas.microsoft.com/office/powerpoint/2010/main" val="410800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PH" sz="1200" b="1" i="0" u="none" strike="noStrike" kern="1200" dirty="0">
                <a:solidFill>
                  <a:schemeClr val="tx1"/>
                </a:solidFill>
                <a:effectLst/>
                <a:latin typeface="+mn-lt"/>
                <a:ea typeface="+mn-ea"/>
                <a:cs typeface="+mn-cs"/>
              </a:rPr>
              <a:t>Mrs. </a:t>
            </a:r>
            <a:r>
              <a:rPr lang="en-PH" sz="1200" b="1" i="0" u="none" strike="noStrike" kern="1200" dirty="0" err="1">
                <a:solidFill>
                  <a:schemeClr val="tx1"/>
                </a:solidFill>
                <a:effectLst/>
                <a:latin typeface="+mn-lt"/>
                <a:ea typeface="+mn-ea"/>
                <a:cs typeface="+mn-cs"/>
              </a:rPr>
              <a:t>Keshee</a:t>
            </a:r>
            <a:r>
              <a:rPr lang="en-PH" sz="1200" b="1" i="0" u="none" strike="noStrike" kern="1200" dirty="0">
                <a:solidFill>
                  <a:schemeClr val="tx1"/>
                </a:solidFill>
                <a:effectLst/>
                <a:latin typeface="+mn-lt"/>
                <a:ea typeface="+mn-ea"/>
                <a:cs typeface="+mn-cs"/>
              </a:rPr>
              <a:t> Smith </a:t>
            </a:r>
            <a:endParaRPr lang="en-PH" b="0" dirty="0">
              <a:effectLst/>
            </a:endParaRPr>
          </a:p>
          <a:p>
            <a:pPr rtl="0"/>
            <a:r>
              <a:rPr lang="en-PH" sz="1200" b="1" i="1" u="none" strike="noStrike" kern="1200" dirty="0">
                <a:solidFill>
                  <a:schemeClr val="tx1"/>
                </a:solidFill>
                <a:effectLst/>
                <a:latin typeface="+mn-lt"/>
                <a:ea typeface="+mn-ea"/>
                <a:cs typeface="+mn-cs"/>
              </a:rPr>
              <a:t>Chief Executive Officer - Rural Health Medical Program, Inc.</a:t>
            </a:r>
            <a:endParaRPr lang="en-PH" b="0" dirty="0">
              <a:effectLst/>
            </a:endParaRPr>
          </a:p>
          <a:p>
            <a:pPr rtl="0"/>
            <a:br>
              <a:rPr lang="en-PH" b="0" dirty="0">
                <a:effectLst/>
              </a:rPr>
            </a:br>
            <a:r>
              <a:rPr lang="en-PH" sz="1200" b="0" i="0" u="none" strike="noStrike" kern="1200" dirty="0">
                <a:solidFill>
                  <a:schemeClr val="tx1"/>
                </a:solidFill>
                <a:effectLst/>
                <a:latin typeface="+mn-lt"/>
                <a:ea typeface="+mn-ea"/>
                <a:cs typeface="+mn-cs"/>
              </a:rPr>
              <a:t>Mrs. Dozier-Smith is the Chief Executive Officer of the Rural Health Medical Program, Inc., which is a Federally Qualified Health Center offering primary healthcare, dental, optometry, and podiatry, behavioral and mental health services to the Dallas, Marengo, Monroe, Perry, and Wilcox Counties. It has been through her leadership and her passion to give back to her hometown community that the Black Belt community has begun to see tremendous improvements in their access to and quality of health care services. What started as one (1) Community Health Center within a Public Housing Authority providing Primary Health Care and Dental services to the entire community of Uniontown, Alabama, has since grown from one (1) site with ten (10) employees over the past forty (40) years to eight (8) Community Health Center sites and one (1) mobile clinic unit with over sixty (60) employees under the leadership of an exceptional Board of Leaders representing five counties (Dallas, Perry, Marengo, Monroe, and Wilcox) counties and a multi-talented, charismatic, intelligent Chief Executive Office, </a:t>
            </a:r>
            <a:r>
              <a:rPr lang="en-PH" sz="1200" b="0" i="0" u="none" strike="noStrike" kern="1200" dirty="0" err="1">
                <a:solidFill>
                  <a:schemeClr val="tx1"/>
                </a:solidFill>
                <a:effectLst/>
                <a:latin typeface="+mn-lt"/>
                <a:ea typeface="+mn-ea"/>
                <a:cs typeface="+mn-cs"/>
              </a:rPr>
              <a:t>Keshee</a:t>
            </a:r>
            <a:r>
              <a:rPr lang="en-PH" sz="1200" b="0" i="0" u="none" strike="noStrike" kern="1200" dirty="0">
                <a:solidFill>
                  <a:schemeClr val="tx1"/>
                </a:solidFill>
                <a:effectLst/>
                <a:latin typeface="+mn-lt"/>
                <a:ea typeface="+mn-ea"/>
                <a:cs typeface="+mn-cs"/>
              </a:rPr>
              <a:t> Dozier-Smith.</a:t>
            </a:r>
            <a:endParaRPr lang="en-PH" b="0" dirty="0">
              <a:effectLst/>
            </a:endParaRPr>
          </a:p>
          <a:p>
            <a:pPr rtl="0"/>
            <a:r>
              <a:rPr lang="en-PH" sz="1200" b="0" i="0" u="none" strike="noStrike" kern="1200" dirty="0">
                <a:solidFill>
                  <a:schemeClr val="tx1"/>
                </a:solidFill>
                <a:effectLst/>
                <a:latin typeface="+mn-lt"/>
                <a:ea typeface="+mn-ea"/>
                <a:cs typeface="+mn-cs"/>
              </a:rPr>
              <a:t>Serving as the Chief Executive Officer of the Rural Health Medical Program Incorporated, Mrs. Dozier-Smith has tremendously transformed and set this organization on the right path to effectively and efficiently operate beyond another 40 years. RHMPI has been a pillar of primary and preventative health care system across five (5) Black Belt Counties in the state of Alabama offering quality, cost effective, and easily accessible primary medical and specialty services to each community member regardless of their ability to pay with and without insurance.</a:t>
            </a:r>
            <a:endParaRPr lang="en-PH" b="0" dirty="0">
              <a:effectLst/>
            </a:endParaRPr>
          </a:p>
          <a:p>
            <a:pPr rtl="0"/>
            <a:r>
              <a:rPr lang="en-PH" sz="1200" b="0" i="0" u="none" strike="noStrike" kern="1200" dirty="0">
                <a:solidFill>
                  <a:schemeClr val="tx1"/>
                </a:solidFill>
                <a:effectLst/>
                <a:latin typeface="+mn-lt"/>
                <a:ea typeface="+mn-ea"/>
                <a:cs typeface="+mn-cs"/>
              </a:rPr>
              <a:t>It is our goal to continuously improve the number of patients served each year through increasing patient access to our primary healthcare services, awareness of services we offer, and by partnering with other community agencies to connect individuals across the communities we serve to tangible resources needed in their everyday lives. </a:t>
            </a:r>
            <a:endParaRPr lang="en-PH" b="0" dirty="0">
              <a:effectLst/>
            </a:endParaRPr>
          </a:p>
          <a:p>
            <a:pPr rtl="0"/>
            <a:r>
              <a:rPr lang="en-PH" sz="1200" b="0" i="0" u="none" strike="noStrike" kern="1200" dirty="0">
                <a:solidFill>
                  <a:schemeClr val="tx1"/>
                </a:solidFill>
                <a:effectLst/>
                <a:latin typeface="+mn-lt"/>
                <a:ea typeface="+mn-ea"/>
                <a:cs typeface="+mn-cs"/>
              </a:rPr>
              <a:t> </a:t>
            </a:r>
            <a:endParaRPr lang="en-PH" b="0" dirty="0">
              <a:effectLst/>
            </a:endParaRPr>
          </a:p>
          <a:p>
            <a:pPr rtl="0"/>
            <a:br>
              <a:rPr lang="en-PH" b="0" dirty="0">
                <a:effectLst/>
              </a:rPr>
            </a:br>
            <a:r>
              <a:rPr lang="en-PH" sz="1200" b="0" i="0" u="none" strike="noStrike" kern="1200" dirty="0">
                <a:solidFill>
                  <a:schemeClr val="tx1"/>
                </a:solidFill>
                <a:effectLst/>
                <a:latin typeface="+mn-lt"/>
                <a:ea typeface="+mn-ea"/>
                <a:cs typeface="+mn-cs"/>
              </a:rPr>
              <a:t>Mrs. Dozier-Smith has dedicated her time, energy, and support in developing a new management and support team by 69 staff members which has contributed to improving the operational and system of care delivery, patient satisfaction and experience, and local economies Centers (Dallas, Marengo, Monroe, Perry, and Wilcox) by offering employment opportunities and reducing the unemployment rates. She continued to grow the organization over the past five (5) years from five (5) health centers thirty six (36) employees and seven (7) services across four (4) counties to nine (9) sites, sixty nine (69) employees and over eight-teen (18) services across five (5) counties. </a:t>
            </a:r>
            <a:endParaRPr lang="en-PH" b="0" dirty="0">
              <a:effectLst/>
            </a:endParaRPr>
          </a:p>
          <a:p>
            <a:pPr rtl="0"/>
            <a:br>
              <a:rPr lang="en-PH" b="0" dirty="0">
                <a:effectLst/>
              </a:rPr>
            </a:br>
            <a:r>
              <a:rPr lang="en-PH" sz="1200" b="0" i="0" u="none" strike="noStrike" kern="1200" dirty="0">
                <a:solidFill>
                  <a:schemeClr val="tx1"/>
                </a:solidFill>
                <a:effectLst/>
                <a:latin typeface="+mn-lt"/>
                <a:ea typeface="+mn-ea"/>
                <a:cs typeface="+mn-cs"/>
              </a:rPr>
              <a:t>Mrs. Dozier-Smith attended Spelman College in Atlanta, Georgia graduating with a Bachelors of Arts Degree in Economics with a minor in Business Management in 2008. She has obtained serval professional certifications throughout her work experience in both cooperate American and within the Non-profit workforces such as: Talent Management, Project Management, Organizational Change Management, Grant Writing and Management.</a:t>
            </a:r>
            <a:endParaRPr lang="en-PH" b="0" dirty="0">
              <a:effectLst/>
            </a:endParaRPr>
          </a:p>
          <a:p>
            <a:pPr rtl="0"/>
            <a:br>
              <a:rPr lang="en-PH" b="0" dirty="0">
                <a:effectLst/>
              </a:rPr>
            </a:br>
            <a:r>
              <a:rPr lang="en-PH" sz="1200" b="0" i="0" u="none" strike="noStrike" kern="1200" dirty="0">
                <a:solidFill>
                  <a:schemeClr val="tx1"/>
                </a:solidFill>
                <a:effectLst/>
                <a:latin typeface="+mn-lt"/>
                <a:ea typeface="+mn-ea"/>
                <a:cs typeface="+mn-cs"/>
              </a:rPr>
              <a:t>Mrs. Dozer-Smith has worked with various Fortune 500 ranked companies such as Limited Brands, United Healthcare, and Accenture. She has over six years of experience as a Change Management &amp; Talent Organizational Manager and Human Resource &amp; Employee Engagement Specialist. She is also the Founder of the Black Belt Community Development Coalition which is an organization that assists individuals and families transition from homelessness to model community members that have a home, continued their educational pursuits, received on the job training, and maintains financial stability with guidance from their assigned life coach.</a:t>
            </a:r>
            <a:endParaRPr lang="en-PH" b="0" dirty="0">
              <a:effectLst/>
            </a:endParaRPr>
          </a:p>
          <a:p>
            <a:pPr rtl="0"/>
            <a:br>
              <a:rPr lang="en-PH" b="0" dirty="0">
                <a:effectLst/>
              </a:rPr>
            </a:br>
            <a:r>
              <a:rPr lang="en-PH" sz="1200" b="0" i="0" u="none" strike="noStrike" kern="1200" dirty="0">
                <a:solidFill>
                  <a:schemeClr val="tx1"/>
                </a:solidFill>
                <a:effectLst/>
                <a:latin typeface="+mn-lt"/>
                <a:ea typeface="+mn-ea"/>
                <a:cs typeface="+mn-cs"/>
              </a:rPr>
              <a:t>Since servings as the Chief Executive Officer, Mrs. Dozier-Smith has serves on various community and professional boards which support efforts in the promotion of socio-economic development, community outreach and health and wellness across the Black Belt region. Mrs. Smith is an active member of Alpha Kappa Alpha Incorporated, The Links Incorporated, Leadership Selma, and Board Member of the Alabama Primary Care Association, Congressional District 07 COVID-19 Advisory Board. Mrs. Smith is a loving wife, mother of four children and a devoted Community Leader of the Black Belt counties of Alabama.</a:t>
            </a:r>
            <a:endParaRPr lang="en-PH" b="0" dirty="0">
              <a:effectLst/>
            </a:endParaRPr>
          </a:p>
          <a:p>
            <a:br>
              <a:rPr lang="en-PH" b="0" dirty="0">
                <a:effectLst/>
              </a:rPr>
            </a:br>
            <a:endParaRPr lang="en-US" dirty="0"/>
          </a:p>
        </p:txBody>
      </p:sp>
      <p:sp>
        <p:nvSpPr>
          <p:cNvPr id="4" name="Slide Number Placeholder 3"/>
          <p:cNvSpPr>
            <a:spLocks noGrp="1"/>
          </p:cNvSpPr>
          <p:nvPr>
            <p:ph type="sldNum" sz="quarter" idx="5"/>
          </p:nvPr>
        </p:nvSpPr>
        <p:spPr/>
        <p:txBody>
          <a:bodyPr/>
          <a:lstStyle/>
          <a:p>
            <a:fld id="{DC093D9A-3739-8E43-9A24-2E1CFFD98D49}" type="slidenum">
              <a:rPr lang="en-US" smtClean="0"/>
              <a:t>5</a:t>
            </a:fld>
            <a:endParaRPr lang="en-US"/>
          </a:p>
        </p:txBody>
      </p:sp>
    </p:spTree>
    <p:extLst>
      <p:ext uri="{BB962C8B-B14F-4D97-AF65-F5344CB8AC3E}">
        <p14:creationId xmlns:p14="http://schemas.microsoft.com/office/powerpoint/2010/main" val="202388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48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1200"/>
              <a:buFont typeface="Calibri"/>
              <a:buNone/>
            </a:pPr>
            <a:endParaRPr sz="1200">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1200"/>
              <a:buFont typeface="Calibri"/>
              <a:buNone/>
            </a:pPr>
            <a:endParaRPr sz="1200">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1200"/>
              <a:buFont typeface="Calibri"/>
              <a:buNone/>
            </a:pPr>
            <a:endParaRPr sz="1200">
              <a:latin typeface="Lato Light"/>
              <a:ea typeface="Lato Light"/>
              <a:cs typeface="Lato Light"/>
              <a:sym typeface="Lato Light"/>
            </a:endParaRPr>
          </a:p>
          <a:p>
            <a:pPr marL="0" marR="0" lvl="0" indent="0" algn="l" rtl="0">
              <a:lnSpc>
                <a:spcPct val="100000"/>
              </a:lnSpc>
              <a:spcBef>
                <a:spcPts val="0"/>
              </a:spcBef>
              <a:spcAft>
                <a:spcPts val="0"/>
              </a:spcAft>
              <a:buClr>
                <a:schemeClr val="dk1"/>
              </a:buClr>
              <a:buSzPts val="1200"/>
              <a:buFont typeface="Lato Light"/>
              <a:buNone/>
            </a:pPr>
            <a:r>
              <a:rPr lang="en-US" sz="1200">
                <a:latin typeface="Lato Light"/>
                <a:ea typeface="Lato Light"/>
                <a:cs typeface="Lato Light"/>
                <a:sym typeface="Lato Light"/>
              </a:rPr>
              <a:t>The Black Women’s Health Imperative was established by Byllye Avery on the campus of Spelman College in 1983 at the Black Women’s Health Project. Ms. Avery is still an active contributor to BWHI as a Board Member.</a:t>
            </a:r>
            <a:endParaRPr/>
          </a:p>
          <a:p>
            <a:pPr marL="0" lvl="0" indent="0" algn="l" rtl="0">
              <a:spcBef>
                <a:spcPts val="0"/>
              </a:spcBef>
              <a:spcAft>
                <a:spcPts val="0"/>
              </a:spcAft>
              <a:buNone/>
            </a:pPr>
            <a:endParaRPr/>
          </a:p>
        </p:txBody>
      </p:sp>
      <p:sp>
        <p:nvSpPr>
          <p:cNvPr id="128" name="Google Shape;12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32181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Fund chronic diseases prevention programs in 12 states</a:t>
            </a:r>
            <a:endParaRPr/>
          </a:p>
          <a:p>
            <a:pPr marL="0" lvl="0" indent="0" algn="l" rtl="0">
              <a:spcBef>
                <a:spcPts val="0"/>
              </a:spcBef>
              <a:spcAft>
                <a:spcPts val="0"/>
              </a:spcAft>
              <a:buNone/>
            </a:pPr>
            <a:endParaRPr/>
          </a:p>
          <a:p>
            <a:pPr marL="0" lvl="0" indent="0" algn="l" rtl="0">
              <a:spcBef>
                <a:spcPts val="0"/>
              </a:spcBef>
              <a:spcAft>
                <a:spcPts val="0"/>
              </a:spcAft>
              <a:buNone/>
            </a:pPr>
            <a:r>
              <a:rPr lang="en-US"/>
              <a:t>Support enrolling women in health insurance and helping them understand how to use it. </a:t>
            </a:r>
            <a:endParaRPr/>
          </a:p>
          <a:p>
            <a:pPr marL="0" lvl="0" indent="0" algn="l" rtl="0">
              <a:spcBef>
                <a:spcPts val="0"/>
              </a:spcBef>
              <a:spcAft>
                <a:spcPts val="0"/>
              </a:spcAft>
              <a:buNone/>
            </a:pPr>
            <a:endParaRPr/>
          </a:p>
          <a:p>
            <a:pPr marL="0" lvl="0" indent="0" algn="l" rtl="0">
              <a:spcBef>
                <a:spcPts val="0"/>
              </a:spcBef>
              <a:spcAft>
                <a:spcPts val="0"/>
              </a:spcAft>
              <a:buNone/>
            </a:pPr>
            <a:r>
              <a:rPr lang="en-US"/>
              <a:t>And participation in Clinical Research through working with pharmaceutical companies on the importance of including Black women</a:t>
            </a:r>
            <a:endParaRPr/>
          </a:p>
          <a:p>
            <a:pPr marL="0" lvl="0" indent="0" algn="l" rtl="0">
              <a:spcBef>
                <a:spcPts val="0"/>
              </a:spcBef>
              <a:spcAft>
                <a:spcPts val="0"/>
              </a:spcAft>
              <a:buNone/>
            </a:pPr>
            <a:endParaRPr/>
          </a:p>
          <a:p>
            <a:pPr marL="0" lvl="0" indent="0" algn="l" rtl="0">
              <a:spcBef>
                <a:spcPts val="0"/>
              </a:spcBef>
              <a:spcAft>
                <a:spcPts val="0"/>
              </a:spcAft>
              <a:buNone/>
            </a:pPr>
            <a:r>
              <a:rPr lang="en-US"/>
              <a:t>Leg agenda </a:t>
            </a:r>
            <a:endParaRPr/>
          </a:p>
          <a:p>
            <a:pPr marL="0" lvl="0" indent="0" algn="l" rtl="0">
              <a:spcBef>
                <a:spcPts val="0"/>
              </a:spcBef>
              <a:spcAft>
                <a:spcPts val="0"/>
              </a:spcAft>
              <a:buNone/>
            </a:pPr>
            <a:r>
              <a:rPr lang="en-US"/>
              <a:t>GOTV and accountability </a:t>
            </a:r>
            <a:endParaRPr/>
          </a:p>
          <a:p>
            <a:pPr marL="0" lvl="0" indent="0" algn="l" rtl="0">
              <a:spcBef>
                <a:spcPts val="0"/>
              </a:spcBef>
              <a:spcAft>
                <a:spcPts val="0"/>
              </a:spcAft>
              <a:buNone/>
            </a:pPr>
            <a:endParaRPr/>
          </a:p>
          <a:p>
            <a:pPr marL="0" lvl="0" indent="0" algn="l" rtl="0">
              <a:spcBef>
                <a:spcPts val="0"/>
              </a:spcBef>
              <a:spcAft>
                <a:spcPts val="0"/>
              </a:spcAft>
              <a:buNone/>
            </a:pPr>
            <a:r>
              <a:rPr lang="en-US"/>
              <a:t>Healthy – emotionally, physically and financially.</a:t>
            </a:r>
            <a:endParaRPr/>
          </a:p>
        </p:txBody>
      </p:sp>
      <p:sp>
        <p:nvSpPr>
          <p:cNvPr id="137" name="Google Shape;1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51580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High Touch Coaching for Positive Change with Women of Color </a:t>
            </a:r>
            <a:endParaRPr/>
          </a:p>
          <a:p>
            <a:pPr marL="171450" lvl="0" indent="-171450" algn="l" rtl="0">
              <a:spcBef>
                <a:spcPts val="0"/>
              </a:spcBef>
              <a:spcAft>
                <a:spcPts val="0"/>
              </a:spcAft>
              <a:buClr>
                <a:schemeClr val="dk1"/>
              </a:buClr>
              <a:buSzPts val="1200"/>
              <a:buFont typeface="Arial"/>
              <a:buChar char="•"/>
            </a:pPr>
            <a:r>
              <a:rPr lang="en-US"/>
              <a:t>the partners in the BWHI’s network of National DPP providers, deliver our Change Your Lifestyle. Change Your Life. CYL2 which is the Imperative’s brand of the CDC’s National Diabetes Prevention Program</a:t>
            </a:r>
            <a:endParaRPr/>
          </a:p>
          <a:p>
            <a:pPr marL="285750" lvl="0" indent="-285750" algn="l" rtl="0">
              <a:spcBef>
                <a:spcPts val="0"/>
              </a:spcBef>
              <a:spcAft>
                <a:spcPts val="0"/>
              </a:spcAft>
              <a:buClr>
                <a:srgbClr val="3F3F3F"/>
              </a:buClr>
              <a:buSzPts val="1200"/>
              <a:buFont typeface="Arial"/>
              <a:buChar char="•"/>
            </a:pPr>
            <a:r>
              <a:rPr lang="en-US" sz="1200">
                <a:solidFill>
                  <a:srgbClr val="3F3F3F"/>
                </a:solidFill>
              </a:rPr>
              <a:t>With ACPM, BWHI focuses on SDOH Program delivery and retention</a:t>
            </a:r>
            <a:endParaRPr/>
          </a:p>
          <a:p>
            <a:pPr marL="285750" lvl="0" indent="-285750" algn="l" rtl="0">
              <a:spcBef>
                <a:spcPts val="0"/>
              </a:spcBef>
              <a:spcAft>
                <a:spcPts val="0"/>
              </a:spcAft>
              <a:buClr>
                <a:srgbClr val="3F3F3F"/>
              </a:buClr>
              <a:buSzPts val="1200"/>
              <a:buFont typeface="Arial"/>
              <a:buChar char="•"/>
            </a:pPr>
            <a:r>
              <a:rPr lang="en-US" sz="1200">
                <a:solidFill>
                  <a:srgbClr val="3F3F3F"/>
                </a:solidFill>
              </a:rPr>
              <a:t>Transitioning from in-person to virtual classes during pandemic</a:t>
            </a:r>
            <a:endParaRPr/>
          </a:p>
          <a:p>
            <a:pPr marL="0" lvl="0" indent="0" algn="l" rtl="0">
              <a:spcBef>
                <a:spcPts val="0"/>
              </a:spcBef>
              <a:spcAft>
                <a:spcPts val="0"/>
              </a:spcAft>
              <a:buNone/>
            </a:pPr>
            <a:endParaRP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24590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8.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B87CD-FFD9-425B-84F6-E97B7018C9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48F517-101A-4C73-948E-4E0880A0B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BC9AB-7FD1-4C8F-B2F9-FCE6FB01A2E6}"/>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3AE3CB94-78CF-4434-B861-DB95E166F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CD84-8162-4CE0-A268-566B5E23A0DF}"/>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282384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A283-9496-4717-A029-6AA3FE243F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EE05C0-38B8-4614-9CD7-D0E65E9536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3BC12-B26E-4503-BE29-B3058E6F0655}"/>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81C2AA15-1A43-4E43-A0C5-A60FED3B3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7036F-6FFC-40CA-BD91-B39487EC109C}"/>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1358325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136458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602600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50380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722983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262469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4007038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90197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928925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9288214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7699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B80BD-6311-4033-BF7B-C83E47E9AB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98F663-9EFA-4CEC-9211-05BEE10D74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A005-A256-47E0-9EA8-3BE034934330}"/>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9EEAB8F2-89FC-4A1F-AF1E-B4AEB1B3F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03B4F-401E-49E9-94BF-BAC85339B797}"/>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3235532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571914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8744409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374210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9125365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2172825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938275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8872267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260868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46816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33124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882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941230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8239100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13" name="Picture 12">
            <a:extLst>
              <a:ext uri="{FF2B5EF4-FFF2-40B4-BE49-F238E27FC236}">
                <a16:creationId xmlns:a16="http://schemas.microsoft.com/office/drawing/2014/main" id="{DF4D0F52-C332-CB49-AE5E-F57850035296}"/>
              </a:ext>
            </a:extLst>
          </p:cNvPr>
          <p:cNvPicPr>
            <a:picLocks noChangeAspect="1"/>
          </p:cNvPicPr>
          <p:nvPr userDrawn="1"/>
        </p:nvPicPr>
        <p:blipFill>
          <a:blip r:embed="rId2"/>
          <a:stretch>
            <a:fillRect/>
          </a:stretch>
        </p:blipFill>
        <p:spPr>
          <a:xfrm>
            <a:off x="4233334" y="2486404"/>
            <a:ext cx="3725333" cy="1608667"/>
          </a:xfrm>
          <a:prstGeom prst="rect">
            <a:avLst/>
          </a:prstGeom>
        </p:spPr>
      </p:pic>
    </p:spTree>
    <p:extLst>
      <p:ext uri="{BB962C8B-B14F-4D97-AF65-F5344CB8AC3E}">
        <p14:creationId xmlns:p14="http://schemas.microsoft.com/office/powerpoint/2010/main" val="788689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effectLst/>
                <a:latin typeface="Calibri" pitchFamily="34" charset="0"/>
              </a:defRPr>
            </a:lvl1pPr>
          </a:lstStyle>
          <a:p>
            <a:endParaRPr lang="en-US"/>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Tree>
    <p:extLst>
      <p:ext uri="{BB962C8B-B14F-4D97-AF65-F5344CB8AC3E}">
        <p14:creationId xmlns:p14="http://schemas.microsoft.com/office/powerpoint/2010/main" val="304506624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004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9105902" y="6245225"/>
            <a:ext cx="2476500" cy="476251"/>
          </a:xfrm>
          <a:prstGeom prst="rect">
            <a:avLst/>
          </a:prstGeom>
          <a:ln/>
        </p:spPr>
        <p:txBody>
          <a:bodyPr/>
          <a:lstStyle>
            <a:lvl1pPr>
              <a:defRPr/>
            </a:lvl1pPr>
          </a:lstStyle>
          <a:p>
            <a:pPr>
              <a:defRPr/>
            </a:pPr>
            <a:fld id="{317E7CE0-2966-4D55-B521-BE8407E3D5A0}" type="slidenum">
              <a:rPr lang="en-US"/>
              <a:pPr>
                <a:defRPr/>
              </a:pPr>
              <a:t>‹#›</a:t>
            </a:fld>
            <a:endParaRPr lang="en-US"/>
          </a:p>
        </p:txBody>
      </p:sp>
    </p:spTree>
    <p:extLst>
      <p:ext uri="{BB962C8B-B14F-4D97-AF65-F5344CB8AC3E}">
        <p14:creationId xmlns:p14="http://schemas.microsoft.com/office/powerpoint/2010/main" val="31226244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09600" y="1709928"/>
            <a:ext cx="10972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2"/>
          <p:cNvSpPr>
            <a:spLocks noGrp="1"/>
          </p:cNvSpPr>
          <p:nvPr>
            <p:ph type="title" hasCustomPrompt="1"/>
          </p:nvPr>
        </p:nvSpPr>
        <p:spPr>
          <a:xfrm>
            <a:off x="609600" y="182880"/>
            <a:ext cx="10972800" cy="1524000"/>
          </a:xfrm>
          <a:prstGeom prst="rect">
            <a:avLst/>
          </a:prstGeom>
        </p:spPr>
        <p:txBody>
          <a:bodyPr vert="horz" lIns="91440" tIns="45720" rIns="91440" bIns="45720" rtlCol="0" anchor="ctr">
            <a:normAutofit/>
          </a:bodyPr>
          <a:lstStyle>
            <a:lvl1pPr>
              <a:defRPr/>
            </a:lvl1pPr>
          </a:lstStyle>
          <a:p>
            <a:r>
              <a:rPr lang="en-US" dirty="0"/>
              <a:t>Click to Add Slide Title</a:t>
            </a:r>
          </a:p>
        </p:txBody>
      </p:sp>
      <p:sp>
        <p:nvSpPr>
          <p:cNvPr id="5" name="Slide Number Placeholder 3"/>
          <p:cNvSpPr>
            <a:spLocks noGrp="1"/>
          </p:cNvSpPr>
          <p:nvPr>
            <p:ph type="sldNum" sz="quarter" idx="4"/>
          </p:nvPr>
        </p:nvSpPr>
        <p:spPr>
          <a:xfrm>
            <a:off x="8737600" y="6401042"/>
            <a:ext cx="2844800" cy="366183"/>
          </a:xfrm>
          <a:prstGeom prst="rect">
            <a:avLst/>
          </a:prstGeom>
        </p:spPr>
        <p:txBody>
          <a:bodyPr vert="horz" lIns="91440" tIns="45720" rIns="91440" bIns="45720" rtlCol="0" anchor="ctr"/>
          <a:lstStyle>
            <a:lvl1pPr algn="r">
              <a:defRPr sz="1200">
                <a:solidFill>
                  <a:schemeClr val="bg1"/>
                </a:solidFill>
              </a:defRPr>
            </a:lvl1pPr>
          </a:lstStyle>
          <a:p>
            <a:fld id="{E90C4117-9789-4344-93C0-7CBAAFE65C70}" type="slidenum">
              <a:rPr lang="en-US" smtClean="0"/>
              <a:pPr/>
              <a:t>‹#›</a:t>
            </a:fld>
            <a:endParaRPr lang="en-US"/>
          </a:p>
        </p:txBody>
      </p:sp>
    </p:spTree>
    <p:extLst>
      <p:ext uri="{BB962C8B-B14F-4D97-AF65-F5344CB8AC3E}">
        <p14:creationId xmlns:p14="http://schemas.microsoft.com/office/powerpoint/2010/main" val="8552604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3" name="Rectangle 12"/>
          <p:cNvSpPr/>
          <p:nvPr userDrawn="1"/>
        </p:nvSpPr>
        <p:spPr>
          <a:xfrm flipV="1">
            <a:off x="125594" y="89617"/>
            <a:ext cx="2125060" cy="6678764"/>
          </a:xfrm>
          <a:prstGeom prst="rect">
            <a:avLst/>
          </a:prstGeom>
          <a:solidFill>
            <a:schemeClr val="tx2"/>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10"/>
          <p:cNvSpPr>
            <a:spLocks noGrp="1"/>
          </p:cNvSpPr>
          <p:nvPr>
            <p:ph type="sldNum" sz="quarter" idx="12"/>
          </p:nvPr>
        </p:nvSpPr>
        <p:spPr>
          <a:xfrm>
            <a:off x="8737600" y="6356351"/>
            <a:ext cx="2844800" cy="365125"/>
          </a:xfrm>
        </p:spPr>
        <p:txBody>
          <a:bodyPr/>
          <a:lstStyle/>
          <a:p>
            <a:fld id="{A43C80DB-1E10-4B42-A90C-FD4E89BD3390}" type="slidenum">
              <a:rPr lang="en-US" smtClean="0"/>
              <a:t>‹#›</a:t>
            </a:fld>
            <a:endParaRPr lang="en-US" dirty="0"/>
          </a:p>
        </p:txBody>
      </p:sp>
      <p:cxnSp>
        <p:nvCxnSpPr>
          <p:cNvPr id="18" name="Straight Connector 17"/>
          <p:cNvCxnSpPr/>
          <p:nvPr userDrawn="1"/>
        </p:nvCxnSpPr>
        <p:spPr>
          <a:xfrm>
            <a:off x="2453041" y="1303940"/>
            <a:ext cx="8905015"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Title 18"/>
          <p:cNvSpPr>
            <a:spLocks noGrp="1"/>
          </p:cNvSpPr>
          <p:nvPr>
            <p:ph type="title" hasCustomPrompt="1"/>
          </p:nvPr>
        </p:nvSpPr>
        <p:spPr>
          <a:xfrm>
            <a:off x="2453040" y="274639"/>
            <a:ext cx="9129360" cy="1143000"/>
          </a:xfrm>
        </p:spPr>
        <p:txBody>
          <a:bodyPr/>
          <a:lstStyle>
            <a:lvl1pPr algn="l">
              <a:defRPr>
                <a:latin typeface="+mj-lt"/>
              </a:defRPr>
            </a:lvl1pPr>
          </a:lstStyle>
          <a:p>
            <a:r>
              <a:rPr lang="en-US" dirty="0"/>
              <a:t>Subject Title</a:t>
            </a:r>
          </a:p>
        </p:txBody>
      </p:sp>
      <p:sp>
        <p:nvSpPr>
          <p:cNvPr id="21" name="Text Placeholder 20"/>
          <p:cNvSpPr>
            <a:spLocks noGrp="1"/>
          </p:cNvSpPr>
          <p:nvPr>
            <p:ph type="body" sz="quarter" idx="13" hasCustomPrompt="1"/>
          </p:nvPr>
        </p:nvSpPr>
        <p:spPr>
          <a:xfrm>
            <a:off x="2453218" y="1835205"/>
            <a:ext cx="9107223" cy="4174225"/>
          </a:xfrm>
        </p:spPr>
        <p:txBody>
          <a:bodyPr>
            <a:noAutofit/>
          </a:bodyPr>
          <a:lstStyle>
            <a:lvl1pPr>
              <a:defRPr sz="2000">
                <a:latin typeface="+mn-lt"/>
              </a:defRPr>
            </a:lvl1pPr>
            <a:lvl2pPr marL="742932" indent="-285744">
              <a:buFont typeface="Arial" panose="020B0604020202020204" pitchFamily="34" charset="0"/>
              <a:buChar char="•"/>
              <a:defRPr sz="2000">
                <a:latin typeface="Century" panose="02040604050505020304" pitchFamily="18" charset="0"/>
              </a:defRPr>
            </a:lvl2pPr>
            <a:lvl3pPr marL="1142971" indent="-228594">
              <a:buFont typeface="Arial" panose="020B0604020202020204" pitchFamily="34" charset="0"/>
              <a:buChar char="•"/>
              <a:defRPr sz="2000">
                <a:latin typeface="Century" panose="02040604050505020304" pitchFamily="18" charset="0"/>
              </a:defRPr>
            </a:lvl3pPr>
            <a:lvl4pPr marL="1600160" indent="-228594">
              <a:buFont typeface="Arial" panose="020B0604020202020204" pitchFamily="34" charset="0"/>
              <a:buChar char="•"/>
              <a:defRPr sz="2000">
                <a:latin typeface="Century" panose="02040604050505020304" pitchFamily="18" charset="0"/>
              </a:defRPr>
            </a:lvl4pPr>
            <a:lvl5pPr marL="2057349" indent="-228594">
              <a:buFont typeface="Arial" panose="020B0604020202020204" pitchFamily="34" charset="0"/>
              <a:buChar char="•"/>
              <a:defRPr sz="2000">
                <a:latin typeface="Century" panose="02040604050505020304" pitchFamily="18" charset="0"/>
              </a:defRPr>
            </a:lvl5pPr>
          </a:lstStyle>
          <a:p>
            <a:pPr lvl="0"/>
            <a:r>
              <a:rPr lang="en-US" dirty="0"/>
              <a:t>Bullet</a:t>
            </a:r>
          </a:p>
        </p:txBody>
      </p:sp>
    </p:spTree>
    <p:extLst>
      <p:ext uri="{BB962C8B-B14F-4D97-AF65-F5344CB8AC3E}">
        <p14:creationId xmlns:p14="http://schemas.microsoft.com/office/powerpoint/2010/main" val="1680309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4056" y="427103"/>
            <a:ext cx="2643888" cy="1143960"/>
          </a:xfrm>
          <a:prstGeom prst="rect">
            <a:avLst/>
          </a:prstGeom>
        </p:spPr>
      </p:pic>
    </p:spTree>
    <p:extLst>
      <p:ext uri="{BB962C8B-B14F-4D97-AF65-F5344CB8AC3E}">
        <p14:creationId xmlns:p14="http://schemas.microsoft.com/office/powerpoint/2010/main" val="3334991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456406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27156143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6333942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4526281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52346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05232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5829013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1985571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255347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4575098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351043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6542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624950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841679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901082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012627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4908095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888136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843771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77039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0654912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885152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2725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26139710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8852252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82152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16400" y="2499703"/>
            <a:ext cx="3738880" cy="1617472"/>
          </a:xfrm>
          <a:prstGeom prst="rect">
            <a:avLst/>
          </a:prstGeom>
        </p:spPr>
      </p:pic>
    </p:spTree>
    <p:extLst>
      <p:ext uri="{BB962C8B-B14F-4D97-AF65-F5344CB8AC3E}">
        <p14:creationId xmlns:p14="http://schemas.microsoft.com/office/powerpoint/2010/main" val="40564294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4_Title Only">
    <p:spTree>
      <p:nvGrpSpPr>
        <p:cNvPr id="1" name=""/>
        <p:cNvGrpSpPr/>
        <p:nvPr/>
      </p:nvGrpSpPr>
      <p:grpSpPr>
        <a:xfrm>
          <a:off x="0" y="0"/>
          <a:ext cx="0" cy="0"/>
          <a:chOff x="0" y="0"/>
          <a:chExt cx="0" cy="0"/>
        </a:xfrm>
      </p:grpSpPr>
      <p:pic>
        <p:nvPicPr>
          <p:cNvPr id="8" name="Picture 7" descr="EKG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9887590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4000"/>
              </a:lnSpc>
              <a:defRPr sz="3733" b="1">
                <a:latin typeface="Calibri" pitchFamily="34" charset="0"/>
              </a:defRPr>
            </a:lvl1pPr>
          </a:lstStyle>
          <a:p>
            <a:endParaRPr lang="en-US"/>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667" b="1">
                <a:solidFill>
                  <a:schemeClr val="bg2"/>
                </a:solidFill>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667"/>
              </a:lnSpc>
              <a:buNone/>
              <a:defRPr sz="240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Tree>
    <p:extLst>
      <p:ext uri="{BB962C8B-B14F-4D97-AF65-F5344CB8AC3E}">
        <p14:creationId xmlns:p14="http://schemas.microsoft.com/office/powerpoint/2010/main" val="160487216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7_Title Only">
    <p:bg>
      <p:bgPr>
        <a:solidFill>
          <a:schemeClr val="bg1"/>
        </a:solidFill>
        <a:effectLst/>
      </p:bgPr>
    </p:bg>
    <p:spTree>
      <p:nvGrpSpPr>
        <p:cNvPr id="1" name=""/>
        <p:cNvGrpSpPr/>
        <p:nvPr/>
      </p:nvGrpSpPr>
      <p:grpSpPr>
        <a:xfrm>
          <a:off x="0" y="0"/>
          <a:ext cx="0" cy="0"/>
          <a:chOff x="0" y="0"/>
          <a:chExt cx="0" cy="0"/>
        </a:xfrm>
      </p:grpSpPr>
      <p:pic>
        <p:nvPicPr>
          <p:cNvPr id="6" name="Picture 5" descr="Computer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32650391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0" y="76200"/>
            <a:ext cx="9550400" cy="1143000"/>
          </a:xfrm>
        </p:spPr>
        <p:txBody>
          <a:bodyPr/>
          <a:lstStyle/>
          <a:p>
            <a:r>
              <a:rPr lang="en-US"/>
              <a:t>Click to edit Master title style</a:t>
            </a:r>
          </a:p>
        </p:txBody>
      </p:sp>
      <p:sp>
        <p:nvSpPr>
          <p:cNvPr id="3" name="Chart Placeholder 2"/>
          <p:cNvSpPr>
            <a:spLocks noGrp="1"/>
          </p:cNvSpPr>
          <p:nvPr>
            <p:ph type="chart" idx="1"/>
          </p:nvPr>
        </p:nvSpPr>
        <p:spPr>
          <a:xfrm>
            <a:off x="1320800" y="1981200"/>
            <a:ext cx="9550400" cy="4114800"/>
          </a:xfrm>
        </p:spPr>
        <p:txBody>
          <a:bodyPr rtlCol="0">
            <a:normAutofit/>
          </a:bodyPr>
          <a:lstStyle/>
          <a:p>
            <a:pPr lvl="0"/>
            <a:endParaRPr lang="en-US" noProof="0" dirty="0"/>
          </a:p>
        </p:txBody>
      </p:sp>
    </p:spTree>
    <p:extLst>
      <p:ext uri="{BB962C8B-B14F-4D97-AF65-F5344CB8AC3E}">
        <p14:creationId xmlns:p14="http://schemas.microsoft.com/office/powerpoint/2010/main" val="6321192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4056" y="427103"/>
            <a:ext cx="2643888" cy="1143960"/>
          </a:xfrm>
          <a:prstGeom prst="rect">
            <a:avLst/>
          </a:prstGeom>
        </p:spPr>
      </p:pic>
    </p:spTree>
    <p:extLst>
      <p:ext uri="{BB962C8B-B14F-4D97-AF65-F5344CB8AC3E}">
        <p14:creationId xmlns:p14="http://schemas.microsoft.com/office/powerpoint/2010/main" val="27329763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7710907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245392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20697207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089848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54291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229140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434530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298659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937353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1226083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3976236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083509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28018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41168460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17376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0625002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8241822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9766497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1578430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9038933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9099590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0843360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398770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092431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17989982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509558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16400" y="2499703"/>
            <a:ext cx="3738880" cy="1617472"/>
          </a:xfrm>
          <a:prstGeom prst="rect">
            <a:avLst/>
          </a:prstGeom>
        </p:spPr>
      </p:pic>
    </p:spTree>
    <p:extLst>
      <p:ext uri="{BB962C8B-B14F-4D97-AF65-F5344CB8AC3E}">
        <p14:creationId xmlns:p14="http://schemas.microsoft.com/office/powerpoint/2010/main" val="18498641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a:t>Click to edit Master 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4056" y="427103"/>
            <a:ext cx="2643888" cy="1143960"/>
          </a:xfrm>
          <a:prstGeom prst="rect">
            <a:avLst/>
          </a:prstGeom>
        </p:spPr>
      </p:pic>
    </p:spTree>
    <p:extLst>
      <p:ext uri="{BB962C8B-B14F-4D97-AF65-F5344CB8AC3E}">
        <p14:creationId xmlns:p14="http://schemas.microsoft.com/office/powerpoint/2010/main" val="12966233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4502143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0475891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7732571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algn="ctr">
              <a:defRPr/>
            </a:pPr>
            <a:r>
              <a:rPr lang="en-US" sz="1467" b="1" cap="all">
                <a:solidFill>
                  <a:prstClr val="white">
                    <a:lumMod val="95000"/>
                  </a:prstClr>
                </a:solidFill>
                <a:latin typeface="Arial" charset="0"/>
                <a:ea typeface="Arial" charset="0"/>
                <a:cs typeface="Arial" charset="0"/>
              </a:rPr>
              <a:t>Confidential and proprietary</a:t>
            </a:r>
            <a:endParaRPr lang="en-US" sz="1467" b="1" cap="all">
              <a:solidFill>
                <a:prstClr val="white">
                  <a:lumMod val="50000"/>
                </a:prstClr>
              </a:solidFill>
              <a:latin typeface="Arial" charset="0"/>
              <a:ea typeface="Arial" charset="0"/>
              <a:cs typeface="Arial" charset="0"/>
            </a:endParaRPr>
          </a:p>
          <a:p>
            <a:pPr algn="ctr"/>
            <a:endParaRPr lang="en-US" sz="1600" b="1" cap="all">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54518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algn="ctr">
              <a:defRPr/>
            </a:pPr>
            <a:r>
              <a:rPr lang="en-US" sz="1467" b="1" cap="all">
                <a:solidFill>
                  <a:prstClr val="white">
                    <a:lumMod val="95000"/>
                  </a:prstClr>
                </a:solidFill>
                <a:latin typeface="Arial" charset="0"/>
                <a:ea typeface="Arial" charset="0"/>
                <a:cs typeface="Arial" charset="0"/>
              </a:rPr>
              <a:t>Confidential and proprietary</a:t>
            </a:r>
            <a:endParaRPr lang="en-US" sz="1467" b="1" cap="all">
              <a:solidFill>
                <a:prstClr val="white">
                  <a:lumMod val="50000"/>
                </a:prstClr>
              </a:solidFill>
              <a:latin typeface="Arial" charset="0"/>
              <a:ea typeface="Arial" charset="0"/>
              <a:cs typeface="Arial" charset="0"/>
            </a:endParaRPr>
          </a:p>
          <a:p>
            <a:pPr algn="ctr"/>
            <a:endParaRPr lang="en-US" sz="1600" b="1" cap="all">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904444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algn="ctr">
              <a:defRPr/>
            </a:pPr>
            <a:r>
              <a:rPr lang="en-US" sz="1467" b="1" cap="all">
                <a:solidFill>
                  <a:prstClr val="white">
                    <a:lumMod val="95000"/>
                  </a:prstClr>
                </a:solidFill>
                <a:latin typeface="Arial" charset="0"/>
                <a:ea typeface="Arial" charset="0"/>
                <a:cs typeface="Arial" charset="0"/>
              </a:rPr>
              <a:t>Confidential and proprietary</a:t>
            </a:r>
            <a:endParaRPr lang="en-US" sz="1467" b="1" cap="all">
              <a:solidFill>
                <a:prstClr val="white">
                  <a:lumMod val="50000"/>
                </a:prstClr>
              </a:solidFill>
              <a:latin typeface="Arial" charset="0"/>
              <a:ea typeface="Arial" charset="0"/>
              <a:cs typeface="Arial" charset="0"/>
            </a:endParaRPr>
          </a:p>
          <a:p>
            <a:pPr algn="ctr"/>
            <a:endParaRPr lang="en-US" sz="1600" b="1" cap="all">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04004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773562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3662430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7030819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4026363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26537370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25621360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26303133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4721704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1830889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1950476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5627737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80787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8D8B-C665-486C-928D-12316AD9F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6380B-4E92-4AE6-B2A4-EC9C1443E8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79066-4ACE-4534-AF04-B216316D7E5B}"/>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4EFFAB06-D5A4-41CE-B0A2-ED900D577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916CE-F509-4BAC-ACDD-E2F827BD60AC}"/>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331768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26395321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31363777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chemeClr val="bg1"/>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2354594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rgbClr val="452663"/>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913857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rgbClr val="452663"/>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9157541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rgbClr val="452663"/>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26759609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90" y="1498601"/>
            <a:ext cx="11114425" cy="2675467"/>
          </a:xfrm>
          <a:ln w="0">
            <a:noFill/>
          </a:ln>
        </p:spPr>
        <p:txBody>
          <a:bodyPr anchor="ctr">
            <a:normAutofit/>
          </a:bodyPr>
          <a:lstStyle>
            <a:lvl1pPr algn="ctr">
              <a:defRPr sz="4000" spc="0">
                <a:ln>
                  <a:noFill/>
                </a:ln>
                <a:solidFill>
                  <a:srgbClr val="452663"/>
                </a:solidFill>
              </a:defRPr>
            </a:lvl1pPr>
          </a:lstStyle>
          <a:p>
            <a:endParaRPr lang="en-US"/>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a:p>
        </p:txBody>
      </p:sp>
    </p:spTree>
    <p:extLst>
      <p:ext uri="{BB962C8B-B14F-4D97-AF65-F5344CB8AC3E}">
        <p14:creationId xmlns:p14="http://schemas.microsoft.com/office/powerpoint/2010/main" val="16577353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16400" y="2499703"/>
            <a:ext cx="3738880" cy="1617472"/>
          </a:xfrm>
          <a:prstGeom prst="rect">
            <a:avLst/>
          </a:prstGeom>
        </p:spPr>
      </p:pic>
    </p:spTree>
    <p:extLst>
      <p:ext uri="{BB962C8B-B14F-4D97-AF65-F5344CB8AC3E}">
        <p14:creationId xmlns:p14="http://schemas.microsoft.com/office/powerpoint/2010/main" val="14389574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0" y="76200"/>
            <a:ext cx="9550400" cy="1143000"/>
          </a:xfrm>
        </p:spPr>
        <p:txBody>
          <a:bodyPr/>
          <a:lstStyle/>
          <a:p>
            <a:r>
              <a:rPr lang="en-US"/>
              <a:t>Click to edit Master title style</a:t>
            </a:r>
          </a:p>
        </p:txBody>
      </p:sp>
      <p:sp>
        <p:nvSpPr>
          <p:cNvPr id="3" name="Chart Placeholder 2"/>
          <p:cNvSpPr>
            <a:spLocks noGrp="1"/>
          </p:cNvSpPr>
          <p:nvPr>
            <p:ph type="chart" idx="1"/>
          </p:nvPr>
        </p:nvSpPr>
        <p:spPr>
          <a:xfrm>
            <a:off x="1320800" y="1981200"/>
            <a:ext cx="9550400" cy="4114800"/>
          </a:xfrm>
        </p:spPr>
        <p:txBody>
          <a:bodyPr rtlCol="0">
            <a:normAutofit/>
          </a:bodyPr>
          <a:lstStyle/>
          <a:p>
            <a:pPr lvl="0"/>
            <a:endParaRPr lang="en-US" noProof="0"/>
          </a:p>
        </p:txBody>
      </p:sp>
    </p:spTree>
    <p:extLst>
      <p:ext uri="{BB962C8B-B14F-4D97-AF65-F5344CB8AC3E}">
        <p14:creationId xmlns:p14="http://schemas.microsoft.com/office/powerpoint/2010/main" val="42371547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83226" y="4661757"/>
            <a:ext cx="10199329" cy="917003"/>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8" name="Title 7"/>
          <p:cNvSpPr>
            <a:spLocks noGrp="1"/>
          </p:cNvSpPr>
          <p:nvPr>
            <p:ph type="title"/>
          </p:nvPr>
        </p:nvSpPr>
        <p:spPr>
          <a:xfrm>
            <a:off x="991585" y="2382400"/>
            <a:ext cx="10190792" cy="2191493"/>
          </a:xfrm>
        </p:spPr>
        <p:txBody>
          <a:bodyPr anchor="ctr">
            <a:normAutofit/>
          </a:bodyPr>
          <a:lstStyle>
            <a:lvl1pPr algn="ctr">
              <a:lnSpc>
                <a:spcPct val="90000"/>
              </a:lnSpc>
              <a:defRPr sz="4800">
                <a:solidFill>
                  <a:schemeClr val="bg1"/>
                </a:solidFill>
              </a:defRPr>
            </a:lvl1pPr>
          </a:lstStyle>
          <a:p>
            <a:r>
              <a:rPr lang="en-US"/>
              <a:t>Click to edit Master title style</a:t>
            </a:r>
          </a:p>
        </p:txBody>
      </p:sp>
      <p:grpSp>
        <p:nvGrpSpPr>
          <p:cNvPr id="6" name="Group 5"/>
          <p:cNvGrpSpPr/>
          <p:nvPr userDrawn="1"/>
        </p:nvGrpSpPr>
        <p:grpSpPr>
          <a:xfrm>
            <a:off x="2959201" y="446374"/>
            <a:ext cx="6038187" cy="1089097"/>
            <a:chOff x="2358297" y="300051"/>
            <a:chExt cx="4528640" cy="816823"/>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566" y="300051"/>
              <a:ext cx="1632371" cy="816823"/>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58297" y="320327"/>
              <a:ext cx="1827774" cy="790843"/>
            </a:xfrm>
            <a:prstGeom prst="rect">
              <a:avLst/>
            </a:prstGeom>
          </p:spPr>
        </p:pic>
        <p:cxnSp>
          <p:nvCxnSpPr>
            <p:cNvPr id="5" name="Straight Connector 4"/>
            <p:cNvCxnSpPr/>
            <p:nvPr userDrawn="1"/>
          </p:nvCxnSpPr>
          <p:spPr>
            <a:xfrm>
              <a:off x="4710896" y="312516"/>
              <a:ext cx="0" cy="7870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22150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56078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35588033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4863600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7617350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881242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E3CF56-7F4A-41C5-88BE-76AC3C73816B}"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9765524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E3CF56-7F4A-41C5-88BE-76AC3C73816B}"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619915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3CF56-7F4A-41C5-88BE-76AC3C73816B}"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8881496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4659796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31368541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1113424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339568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26DDA3-7239-B241-AF10-E0C2E2C67ABB}" type="datetimeFigureOut">
              <a:rPr lang="en-US" smtClean="0"/>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8F51C8-28C4-CE4E-8656-BB4850701E83}" type="slidenum">
              <a:rPr lang="en-US" smtClean="0"/>
              <a:t>‹#›</a:t>
            </a:fld>
            <a:endParaRPr lang="en-US"/>
          </a:p>
        </p:txBody>
      </p:sp>
    </p:spTree>
    <p:extLst>
      <p:ext uri="{BB962C8B-B14F-4D97-AF65-F5344CB8AC3E}">
        <p14:creationId xmlns:p14="http://schemas.microsoft.com/office/powerpoint/2010/main" val="565507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2852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2768268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Quote" type="tx">
  <p:cSld name="Quote">
    <p:spTree>
      <p:nvGrpSpPr>
        <p:cNvPr id="1" name="Shape 34"/>
        <p:cNvGrpSpPr/>
        <p:nvPr/>
      </p:nvGrpSpPr>
      <p:grpSpPr>
        <a:xfrm>
          <a:off x="0" y="0"/>
          <a:ext cx="0" cy="0"/>
          <a:chOff x="0" y="0"/>
          <a:chExt cx="0" cy="0"/>
        </a:xfrm>
      </p:grpSpPr>
      <p:sp>
        <p:nvSpPr>
          <p:cNvPr id="35" name="Google Shape;35;p44"/>
          <p:cNvSpPr txBox="1">
            <a:spLocks noGrp="1"/>
          </p:cNvSpPr>
          <p:nvPr>
            <p:ph type="body" idx="1"/>
          </p:nvPr>
        </p:nvSpPr>
        <p:spPr>
          <a:xfrm>
            <a:off x="500063" y="4196953"/>
            <a:ext cx="11191875" cy="384464"/>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844"/>
              </a:spcBef>
              <a:spcAft>
                <a:spcPts val="0"/>
              </a:spcAft>
              <a:buClr>
                <a:schemeClr val="dk1"/>
              </a:buClr>
              <a:buSzPts val="2109"/>
              <a:buFont typeface="Calibri"/>
              <a:buNone/>
              <a:defRPr sz="2109" i="1"/>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2"/>
          </p:nvPr>
        </p:nvSpPr>
        <p:spPr>
          <a:xfrm>
            <a:off x="1190625" y="2991445"/>
            <a:ext cx="9810750" cy="480131"/>
          </a:xfrm>
          <a:prstGeom prst="rect">
            <a:avLst/>
          </a:prstGeom>
          <a:noFill/>
          <a:ln>
            <a:noFill/>
          </a:ln>
        </p:spPr>
        <p:txBody>
          <a:bodyPr spcFirstLastPara="1" wrap="square" lIns="91425" tIns="45700" rIns="91425" bIns="45700" anchor="t" anchorCtr="0">
            <a:spAutoFit/>
          </a:bodyPr>
          <a:lstStyle>
            <a:lvl1pPr marL="457200" lvl="0" indent="-228600" algn="ctr">
              <a:lnSpc>
                <a:spcPct val="90000"/>
              </a:lnSpc>
              <a:spcBef>
                <a:spcPts val="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65227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5"/>
        <p:cNvGrpSpPr/>
        <p:nvPr/>
      </p:nvGrpSpPr>
      <p:grpSpPr>
        <a:xfrm>
          <a:off x="0" y="0"/>
          <a:ext cx="0" cy="0"/>
          <a:chOff x="0" y="0"/>
          <a:chExt cx="0" cy="0"/>
        </a:xfrm>
      </p:grpSpPr>
      <p:sp>
        <p:nvSpPr>
          <p:cNvPr id="26" name="Google Shape;26;p4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Calibri"/>
              <a:ea typeface="Calibri"/>
              <a:cs typeface="Calibri"/>
              <a:sym typeface="Calibri"/>
            </a:endParaRPr>
          </a:p>
        </p:txBody>
      </p:sp>
      <p:sp>
        <p:nvSpPr>
          <p:cNvPr id="27" name="Google Shape;27;p42"/>
          <p:cNvSpPr>
            <a:spLocks noGrp="1"/>
          </p:cNvSpPr>
          <p:nvPr>
            <p:ph type="pic" idx="2"/>
          </p:nvPr>
        </p:nvSpPr>
        <p:spPr>
          <a:xfrm>
            <a:off x="0" y="0"/>
            <a:ext cx="12214866" cy="6858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D8D8D8"/>
              </a:buClr>
              <a:buSzPts val="2100"/>
              <a:buFont typeface="Arial"/>
              <a:buNone/>
              <a:defRPr sz="2100" b="0" i="0" u="none" strike="noStrike" cap="none">
                <a:solidFill>
                  <a:srgbClr val="D8D8D8"/>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15049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9044" y="469635"/>
            <a:ext cx="8953912" cy="499916"/>
          </a:xfrm>
        </p:spPr>
        <p:txBody>
          <a:bodyPr>
            <a:noAutofit/>
          </a:bodyPr>
          <a:lstStyle>
            <a:lvl1pPr algn="ctr">
              <a:defRPr sz="3600" b="1">
                <a:solidFill>
                  <a:schemeClr val="tx1">
                    <a:lumMod val="65000"/>
                    <a:lumOff val="35000"/>
                  </a:schemeClr>
                </a:solidFill>
                <a:uFillTx/>
              </a:defRPr>
            </a:lvl1pPr>
          </a:lstStyle>
          <a:p>
            <a:r>
              <a:rPr lang="en-US" dirty="0">
                <a:uFillTx/>
              </a:rPr>
              <a:t>Click to edit Master title style</a:t>
            </a:r>
          </a:p>
        </p:txBody>
      </p:sp>
      <p:sp>
        <p:nvSpPr>
          <p:cNvPr id="3" name="Content Placeholder 2"/>
          <p:cNvSpPr>
            <a:spLocks noGrp="1"/>
          </p:cNvSpPr>
          <p:nvPr>
            <p:ph idx="1"/>
          </p:nvPr>
        </p:nvSpPr>
        <p:spPr>
          <a:xfrm>
            <a:off x="1619044" y="1012641"/>
            <a:ext cx="8953912" cy="280633"/>
          </a:xfrm>
        </p:spPr>
        <p:txBody>
          <a:bodyPr anchor="ctr">
            <a:noAutofit/>
          </a:bodyPr>
          <a:lstStyle>
            <a:lvl1pPr marL="0" indent="0" algn="ctr">
              <a:buFont typeface="Arial" panose="020B0604020202020204" pitchFamily="34" charset="0"/>
              <a:buNone/>
              <a:defRPr sz="1600">
                <a:solidFill>
                  <a:schemeClr val="tx1">
                    <a:lumMod val="65000"/>
                    <a:lumOff val="35000"/>
                  </a:schemeClr>
                </a:solidFill>
                <a:uFillTx/>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uFillTx/>
              </a:rPr>
              <a:t>Click to edit Master text styles</a:t>
            </a:r>
          </a:p>
        </p:txBody>
      </p:sp>
      <p:sp>
        <p:nvSpPr>
          <p:cNvPr id="8" name="Content Placeholder 7"/>
          <p:cNvSpPr>
            <a:spLocks noGrp="1"/>
          </p:cNvSpPr>
          <p:nvPr>
            <p:ph sz="quarter" idx="13"/>
          </p:nvPr>
        </p:nvSpPr>
        <p:spPr>
          <a:xfrm>
            <a:off x="1619051" y="1756229"/>
            <a:ext cx="8953911" cy="4484915"/>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3"/>
          <p:cNvSpPr>
            <a:spLocks noGrp="1"/>
          </p:cNvSpPr>
          <p:nvPr>
            <p:ph type="dt" sz="half" idx="14"/>
          </p:nvPr>
        </p:nvSpPr>
        <p:spPr/>
        <p:txBody>
          <a:bodyPr/>
          <a:lstStyle>
            <a:lvl1pPr>
              <a:defRPr>
                <a:uFillTx/>
              </a:defRPr>
            </a:lvl1pPr>
          </a:lstStyle>
          <a:p>
            <a:pPr>
              <a:defRPr>
                <a:uFillTx/>
              </a:defRPr>
            </a:pPr>
            <a:fld id="{2C0F2B7E-6DD1-453A-AE21-C0C3A558AB04}" type="datetime1">
              <a:rPr lang="en-US">
                <a:uFillTx/>
              </a:rPr>
              <a:pPr>
                <a:defRPr>
                  <a:uFillTx/>
                </a:defRPr>
              </a:pPr>
              <a:t>9/26/2023</a:t>
            </a:fld>
            <a:endParaRPr lang="en-US">
              <a:uFillTx/>
            </a:endParaRPr>
          </a:p>
        </p:txBody>
      </p:sp>
      <p:sp>
        <p:nvSpPr>
          <p:cNvPr id="6" name="Slide Number Placeholder 5"/>
          <p:cNvSpPr>
            <a:spLocks noGrp="1"/>
          </p:cNvSpPr>
          <p:nvPr>
            <p:ph type="sldNum" sz="quarter" idx="15"/>
          </p:nvPr>
        </p:nvSpPr>
        <p:spPr>
          <a:xfrm>
            <a:off x="7472363" y="6503988"/>
            <a:ext cx="465137" cy="274637"/>
          </a:xfrm>
        </p:spPr>
        <p:txBody>
          <a:bodyPr/>
          <a:lstStyle>
            <a:lvl1pPr algn="ctr">
              <a:defRPr sz="1000" smtClean="0">
                <a:solidFill>
                  <a:schemeClr val="bg1">
                    <a:lumMod val="95000"/>
                  </a:schemeClr>
                </a:solidFill>
                <a:uFillTx/>
                <a:latin typeface="+mj-lt"/>
              </a:defRPr>
            </a:lvl1pPr>
          </a:lstStyle>
          <a:p>
            <a:pPr>
              <a:defRPr>
                <a:uFillTx/>
              </a:defRPr>
            </a:pPr>
            <a:fld id="{EDAFF8BD-73B7-46ED-BB9C-7B28EC8F7964}" type="slidenum">
              <a:rPr lang="en-US">
                <a:uFillTx/>
              </a:rPr>
              <a:pPr>
                <a:defRPr>
                  <a:uFillTx/>
                </a:defRPr>
              </a:pPr>
              <a:t>‹#›</a:t>
            </a:fld>
            <a:endParaRPr lang="en-US" dirty="0">
              <a:uFillTx/>
            </a:endParaRPr>
          </a:p>
        </p:txBody>
      </p:sp>
    </p:spTree>
    <p:extLst>
      <p:ext uri="{BB962C8B-B14F-4D97-AF65-F5344CB8AC3E}">
        <p14:creationId xmlns:p14="http://schemas.microsoft.com/office/powerpoint/2010/main" val="82278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4056" y="427103"/>
            <a:ext cx="2643888" cy="1143960"/>
          </a:xfrm>
          <a:prstGeom prst="rect">
            <a:avLst/>
          </a:prstGeom>
        </p:spPr>
      </p:pic>
    </p:spTree>
    <p:extLst>
      <p:ext uri="{BB962C8B-B14F-4D97-AF65-F5344CB8AC3E}">
        <p14:creationId xmlns:p14="http://schemas.microsoft.com/office/powerpoint/2010/main" val="3409905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508670"/>
            <a:ext cx="10515600" cy="461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83355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77794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849190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508670"/>
            <a:ext cx="10515600" cy="461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702919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075979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6305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22FBF-F068-4AD8-84FE-E029CED2A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4A613F-8B98-4B2B-9013-52EBC23A2A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F3C0B6-4AD3-42DE-97FB-8B9ED1043F6E}"/>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80ED806D-C6B4-4DDB-BAA5-ACB0C37A4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7DDE6-F218-4181-A816-ABB72800C089}"/>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14962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161887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997072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154269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50112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686246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364516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244416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948599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303539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65660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F54C-DEDF-4F37-A800-D70BC878D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F36A1-860D-4EA1-BD6B-21346EDB57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41BA21-419E-47FA-8E68-DDC97F5C73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FE7CF1-1221-4954-98B4-B6B6CC6F02CE}"/>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6" name="Footer Placeholder 5">
            <a:extLst>
              <a:ext uri="{FF2B5EF4-FFF2-40B4-BE49-F238E27FC236}">
                <a16:creationId xmlns:a16="http://schemas.microsoft.com/office/drawing/2014/main" id="{1E3D5F26-E2D0-41C6-BC04-47BCF569C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2150B-C7A6-4789-A1A3-F05FDF246520}"/>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2947733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960330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48572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181341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038384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50144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60270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r>
              <a:rPr lang="en-US"/>
              <a:t>Click to edit Master title style</a:t>
            </a:r>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625472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16400" y="2499703"/>
            <a:ext cx="3738880" cy="1617472"/>
          </a:xfrm>
          <a:prstGeom prst="rect">
            <a:avLst/>
          </a:prstGeom>
        </p:spPr>
      </p:pic>
    </p:spTree>
    <p:extLst>
      <p:ext uri="{BB962C8B-B14F-4D97-AF65-F5344CB8AC3E}">
        <p14:creationId xmlns:p14="http://schemas.microsoft.com/office/powerpoint/2010/main" val="3786174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9105905" y="6245225"/>
            <a:ext cx="2476500" cy="476251"/>
          </a:xfrm>
          <a:prstGeom prst="rect">
            <a:avLst/>
          </a:prstGeom>
          <a:ln/>
        </p:spPr>
        <p:txBody>
          <a:bodyPr/>
          <a:lstStyle>
            <a:lvl1pPr>
              <a:defRPr/>
            </a:lvl1pPr>
          </a:lstStyle>
          <a:p>
            <a:pPr>
              <a:defRPr/>
            </a:pPr>
            <a:fld id="{317E7CE0-2966-4D55-B521-BE8407E3D5A0}" type="slidenum">
              <a:rPr lang="en-US"/>
              <a:pPr>
                <a:defRPr/>
              </a:pPr>
              <a:t>‹#›</a:t>
            </a:fld>
            <a:endParaRPr lang="en-US"/>
          </a:p>
        </p:txBody>
      </p:sp>
    </p:spTree>
    <p:extLst>
      <p:ext uri="{BB962C8B-B14F-4D97-AF65-F5344CB8AC3E}">
        <p14:creationId xmlns:p14="http://schemas.microsoft.com/office/powerpoint/2010/main" val="2761554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0" y="76200"/>
            <a:ext cx="9550400" cy="1143000"/>
          </a:xfrm>
        </p:spPr>
        <p:txBody>
          <a:bodyPr/>
          <a:lstStyle/>
          <a:p>
            <a:r>
              <a:rPr lang="en-US"/>
              <a:t>Click to edit Master title style</a:t>
            </a:r>
          </a:p>
        </p:txBody>
      </p:sp>
      <p:sp>
        <p:nvSpPr>
          <p:cNvPr id="3" name="Chart Placeholder 2"/>
          <p:cNvSpPr>
            <a:spLocks noGrp="1"/>
          </p:cNvSpPr>
          <p:nvPr>
            <p:ph type="chart" idx="1"/>
          </p:nvPr>
        </p:nvSpPr>
        <p:spPr>
          <a:xfrm>
            <a:off x="1320800" y="1981200"/>
            <a:ext cx="9550400" cy="4114800"/>
          </a:xfrm>
        </p:spPr>
        <p:txBody>
          <a:bodyPr rtlCol="0">
            <a:normAutofit/>
          </a:bodyPr>
          <a:lstStyle/>
          <a:p>
            <a:pPr lvl="0"/>
            <a:endParaRPr lang="en-US" noProof="0" dirty="0"/>
          </a:p>
        </p:txBody>
      </p:sp>
    </p:spTree>
    <p:extLst>
      <p:ext uri="{BB962C8B-B14F-4D97-AF65-F5344CB8AC3E}">
        <p14:creationId xmlns:p14="http://schemas.microsoft.com/office/powerpoint/2010/main" val="374612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A7BE-3626-44EA-8CA2-48EA4734E5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58748-DE5C-4BB3-9357-C6B353B51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98DC0-8A0C-43DD-ABD5-586AFCA7DF0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255043-4DFB-469B-97E2-8AE31DD8A3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9D52A1-B817-4270-8B7B-22AA260C75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BFDAE-4AE9-4EBF-8784-5482F6AD60C3}"/>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8" name="Footer Placeholder 7">
            <a:extLst>
              <a:ext uri="{FF2B5EF4-FFF2-40B4-BE49-F238E27FC236}">
                <a16:creationId xmlns:a16="http://schemas.microsoft.com/office/drawing/2014/main" id="{81FF96BB-D61C-4398-A22A-7B9EE490B4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C1D454-5EB8-4CD6-AB0C-8DFD5B6B74F3}"/>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39894499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ntent_single column_no photo">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b="0">
                <a:solidFill>
                  <a:srgbClr val="000000"/>
                </a:solidFill>
              </a:defRPr>
            </a:pPr>
            <a:r>
              <a:rPr sz="3600" b="1" dirty="0">
                <a:solidFill>
                  <a:srgbClr val="37517D"/>
                </a:solidFill>
              </a:rPr>
              <a:t>Slide Heading Calibri 36 Pt.</a:t>
            </a:r>
          </a:p>
        </p:txBody>
      </p:sp>
      <p:sp>
        <p:nvSpPr>
          <p:cNvPr id="35" name="Shape 35"/>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6" name="Shape 36"/>
          <p:cNvSpPr>
            <a:spLocks noGrp="1"/>
          </p:cNvSpPr>
          <p:nvPr>
            <p:ph type="body" idx="1"/>
          </p:nvPr>
        </p:nvSpPr>
        <p:spPr>
          <a:prstGeom prst="rect">
            <a:avLst/>
          </a:prstGeom>
        </p:spPr>
        <p:txBody>
          <a:bodyPr/>
          <a:lstStyle/>
          <a:p>
            <a:pPr lvl="0">
              <a:defRPr sz="1800">
                <a:solidFill>
                  <a:srgbClr val="000000"/>
                </a:solidFill>
              </a:defRPr>
            </a:pPr>
            <a:r>
              <a:rPr sz="3067" dirty="0">
                <a:solidFill>
                  <a:srgbClr val="4F81BD"/>
                </a:solidFill>
              </a:rPr>
              <a:t>Subhead Calibri Body 30 pt.</a:t>
            </a:r>
          </a:p>
          <a:p>
            <a:pPr lvl="1">
              <a:defRPr sz="1800">
                <a:solidFill>
                  <a:srgbClr val="000000"/>
                </a:solidFill>
              </a:defRPr>
            </a:pPr>
            <a:r>
              <a:rPr sz="3067" dirty="0">
                <a:solidFill>
                  <a:srgbClr val="4F81BD"/>
                </a:solidFill>
              </a:rPr>
              <a:t>Calibri Body 28 pt.</a:t>
            </a:r>
          </a:p>
          <a:p>
            <a:pPr lvl="2">
              <a:defRPr sz="1800">
                <a:solidFill>
                  <a:srgbClr val="000000"/>
                </a:solidFill>
              </a:defRPr>
            </a:pPr>
            <a:r>
              <a:rPr sz="3067" dirty="0">
                <a:solidFill>
                  <a:srgbClr val="4F81BD"/>
                </a:solidFill>
              </a:rPr>
              <a:t>Calibri Body 24 pt.</a:t>
            </a:r>
          </a:p>
        </p:txBody>
      </p:sp>
    </p:spTree>
    <p:extLst>
      <p:ext uri="{BB962C8B-B14F-4D97-AF65-F5344CB8AC3E}">
        <p14:creationId xmlns:p14="http://schemas.microsoft.com/office/powerpoint/2010/main" val="219527154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0" name="Picture 9" descr="background4-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3" name="Subtitle 2"/>
          <p:cNvSpPr>
            <a:spLocks noGrp="1"/>
          </p:cNvSpPr>
          <p:nvPr>
            <p:ph type="subTitle" idx="1" hasCustomPrompt="1"/>
          </p:nvPr>
        </p:nvSpPr>
        <p:spPr>
          <a:xfrm>
            <a:off x="1524000" y="4575952"/>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208728"/>
            <a:ext cx="10190792" cy="2191493"/>
          </a:xfrm>
        </p:spPr>
        <p:txBody>
          <a:bodyPr anchor="ctr">
            <a:normAutofit/>
          </a:bodyPr>
          <a:lstStyle>
            <a:lvl1pPr algn="ctr">
              <a:lnSpc>
                <a:spcPct val="90000"/>
              </a:lnSpc>
              <a:defRPr sz="4800">
                <a:solidFill>
                  <a:schemeClr val="bg1"/>
                </a:solidFill>
              </a:defRPr>
            </a:lvl1pPr>
          </a:lstStyle>
          <a:p>
            <a:r>
              <a:rPr lang="en-US" dirty="0"/>
              <a:t>Click to edit Master title style</a:t>
            </a:r>
          </a:p>
        </p:txBody>
      </p:sp>
      <p:cxnSp>
        <p:nvCxnSpPr>
          <p:cNvPr id="18" name="Straight Connector 17"/>
          <p:cNvCxnSpPr/>
          <p:nvPr userDrawn="1"/>
        </p:nvCxnSpPr>
        <p:spPr>
          <a:xfrm>
            <a:off x="991585" y="4302684"/>
            <a:ext cx="10190792"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91585" y="2306263"/>
            <a:ext cx="10190792"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AMA_Sig_Rev_.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97981" y="529527"/>
            <a:ext cx="1778000" cy="778933"/>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67200" y="6131221"/>
            <a:ext cx="3657600" cy="394208"/>
          </a:xfrm>
          <a:prstGeom prst="rect">
            <a:avLst/>
          </a:prstGeom>
        </p:spPr>
      </p:pic>
    </p:spTree>
    <p:extLst>
      <p:ext uri="{BB962C8B-B14F-4D97-AF65-F5344CB8AC3E}">
        <p14:creationId xmlns:p14="http://schemas.microsoft.com/office/powerpoint/2010/main" val="352865778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p:cNvSpPr/>
          <p:nvPr userDrawn="1"/>
        </p:nvSpPr>
        <p:spPr>
          <a:xfrm>
            <a:off x="0" y="6254495"/>
            <a:ext cx="12192000" cy="608852"/>
          </a:xfrm>
          <a:prstGeom prst="rect">
            <a:avLst/>
          </a:prstGeom>
          <a:solidFill>
            <a:srgbClr val="F1F1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
        <p:nvSpPr>
          <p:cNvPr id="14" name="TextBox 13"/>
          <p:cNvSpPr txBox="1"/>
          <p:nvPr userDrawn="1"/>
        </p:nvSpPr>
        <p:spPr>
          <a:xfrm>
            <a:off x="722439" y="6544490"/>
            <a:ext cx="3367253" cy="215444"/>
          </a:xfrm>
          <a:prstGeom prst="rect">
            <a:avLst/>
          </a:prstGeom>
          <a:noFill/>
        </p:spPr>
        <p:txBody>
          <a:bodyPr wrap="square" rtlCol="0">
            <a:spAutoFit/>
          </a:bodyPr>
          <a:lstStyle/>
          <a:p>
            <a:pPr defTabSz="609585">
              <a:defRPr/>
            </a:pPr>
            <a:r>
              <a:rPr lang="en-US" sz="800" dirty="0">
                <a:solidFill>
                  <a:prstClr val="white">
                    <a:lumMod val="65000"/>
                  </a:prstClr>
                </a:solidFill>
                <a:latin typeface="Arial" charset="0"/>
                <a:ea typeface="Arial" charset="0"/>
                <a:cs typeface="Arial" charset="0"/>
              </a:rPr>
              <a:t>© 2017 American Medical Association. All rights reserved.</a:t>
            </a:r>
          </a:p>
        </p:txBody>
      </p:sp>
      <p:pic>
        <p:nvPicPr>
          <p:cNvPr id="18" name="Picture 17" descr="Logo(only)26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0386" y="6369675"/>
            <a:ext cx="1063549" cy="425420"/>
          </a:xfrm>
          <a:prstGeom prst="rect">
            <a:avLst/>
          </a:prstGeom>
        </p:spPr>
      </p:pic>
      <p:cxnSp>
        <p:nvCxnSpPr>
          <p:cNvPr id="20" name="Straight Connector 19"/>
          <p:cNvCxnSpPr/>
          <p:nvPr userDrawn="1"/>
        </p:nvCxnSpPr>
        <p:spPr>
          <a:xfrm>
            <a:off x="10571744" y="6363323"/>
            <a:ext cx="0" cy="406400"/>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909" y="6432847"/>
            <a:ext cx="2926080" cy="365760"/>
          </a:xfrm>
          <a:prstGeom prst="rect">
            <a:avLst/>
          </a:prstGeom>
        </p:spPr>
      </p:pic>
    </p:spTree>
    <p:extLst>
      <p:ext uri="{BB962C8B-B14F-4D97-AF65-F5344CB8AC3E}">
        <p14:creationId xmlns:p14="http://schemas.microsoft.com/office/powerpoint/2010/main" val="397887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6254495"/>
            <a:ext cx="12192000" cy="608852"/>
          </a:xfrm>
          <a:prstGeom prst="rect">
            <a:avLst/>
          </a:prstGeom>
          <a:solidFill>
            <a:srgbClr val="F1F1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3"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
        <p:nvSpPr>
          <p:cNvPr id="14" name="TextBox 13"/>
          <p:cNvSpPr txBox="1"/>
          <p:nvPr userDrawn="1"/>
        </p:nvSpPr>
        <p:spPr>
          <a:xfrm>
            <a:off x="722439" y="6544490"/>
            <a:ext cx="3367253" cy="215444"/>
          </a:xfrm>
          <a:prstGeom prst="rect">
            <a:avLst/>
          </a:prstGeom>
          <a:noFill/>
        </p:spPr>
        <p:txBody>
          <a:bodyPr wrap="square" rtlCol="0">
            <a:spAutoFit/>
          </a:bodyPr>
          <a:lstStyle/>
          <a:p>
            <a:pPr defTabSz="609585">
              <a:defRPr/>
            </a:pPr>
            <a:r>
              <a:rPr lang="en-US" sz="800" dirty="0">
                <a:solidFill>
                  <a:prstClr val="white">
                    <a:lumMod val="65000"/>
                  </a:prstClr>
                </a:solidFill>
                <a:latin typeface="Arial" charset="0"/>
                <a:ea typeface="Arial" charset="0"/>
                <a:cs typeface="Arial" charset="0"/>
              </a:rPr>
              <a:t>© 2017 American Medical Association. All rights reserved.</a:t>
            </a:r>
          </a:p>
        </p:txBody>
      </p:sp>
      <p:pic>
        <p:nvPicPr>
          <p:cNvPr id="15" name="Picture 14" descr="Logo(only)26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0386" y="6369675"/>
            <a:ext cx="1063549" cy="425420"/>
          </a:xfrm>
          <a:prstGeom prst="rect">
            <a:avLst/>
          </a:prstGeom>
        </p:spPr>
      </p:pic>
      <p:cxnSp>
        <p:nvCxnSpPr>
          <p:cNvPr id="16" name="Straight Connector 15"/>
          <p:cNvCxnSpPr/>
          <p:nvPr userDrawn="1"/>
        </p:nvCxnSpPr>
        <p:spPr>
          <a:xfrm>
            <a:off x="10571744" y="6363323"/>
            <a:ext cx="0" cy="406400"/>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909" y="6432847"/>
            <a:ext cx="2926080" cy="365760"/>
          </a:xfrm>
          <a:prstGeom prst="rect">
            <a:avLst/>
          </a:prstGeom>
        </p:spPr>
      </p:pic>
    </p:spTree>
    <p:extLst>
      <p:ext uri="{BB962C8B-B14F-4D97-AF65-F5344CB8AC3E}">
        <p14:creationId xmlns:p14="http://schemas.microsoft.com/office/powerpoint/2010/main" val="4044530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10" name="Rectangle 9"/>
          <p:cNvSpPr/>
          <p:nvPr userDrawn="1"/>
        </p:nvSpPr>
        <p:spPr>
          <a:xfrm>
            <a:off x="0" y="6254495"/>
            <a:ext cx="12192000" cy="608852"/>
          </a:xfrm>
          <a:prstGeom prst="rect">
            <a:avLst/>
          </a:prstGeom>
          <a:solidFill>
            <a:srgbClr val="F1F1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1"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
        <p:nvSpPr>
          <p:cNvPr id="12" name="TextBox 11"/>
          <p:cNvSpPr txBox="1"/>
          <p:nvPr userDrawn="1"/>
        </p:nvSpPr>
        <p:spPr>
          <a:xfrm>
            <a:off x="722439" y="6544490"/>
            <a:ext cx="3367253" cy="215444"/>
          </a:xfrm>
          <a:prstGeom prst="rect">
            <a:avLst/>
          </a:prstGeom>
          <a:noFill/>
        </p:spPr>
        <p:txBody>
          <a:bodyPr wrap="square" rtlCol="0">
            <a:spAutoFit/>
          </a:bodyPr>
          <a:lstStyle/>
          <a:p>
            <a:pPr defTabSz="609585">
              <a:defRPr/>
            </a:pPr>
            <a:r>
              <a:rPr lang="en-US" sz="800" dirty="0">
                <a:solidFill>
                  <a:prstClr val="white">
                    <a:lumMod val="65000"/>
                  </a:prstClr>
                </a:solidFill>
                <a:latin typeface="Arial" charset="0"/>
                <a:ea typeface="Arial" charset="0"/>
                <a:cs typeface="Arial" charset="0"/>
              </a:rPr>
              <a:t>© 2017 American Medical Association. All rights reserved.</a:t>
            </a:r>
          </a:p>
        </p:txBody>
      </p:sp>
      <p:pic>
        <p:nvPicPr>
          <p:cNvPr id="13" name="Picture 12" descr="Logo(only)26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0386" y="6369675"/>
            <a:ext cx="1063549" cy="425420"/>
          </a:xfrm>
          <a:prstGeom prst="rect">
            <a:avLst/>
          </a:prstGeom>
        </p:spPr>
      </p:pic>
      <p:cxnSp>
        <p:nvCxnSpPr>
          <p:cNvPr id="14" name="Straight Connector 13"/>
          <p:cNvCxnSpPr/>
          <p:nvPr userDrawn="1"/>
        </p:nvCxnSpPr>
        <p:spPr>
          <a:xfrm>
            <a:off x="10571744" y="6363323"/>
            <a:ext cx="0" cy="406400"/>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68909" y="6432847"/>
            <a:ext cx="2926080" cy="365760"/>
          </a:xfrm>
          <a:prstGeom prst="rect">
            <a:avLst/>
          </a:prstGeom>
        </p:spPr>
      </p:pic>
    </p:spTree>
    <p:extLst>
      <p:ext uri="{BB962C8B-B14F-4D97-AF65-F5344CB8AC3E}">
        <p14:creationId xmlns:p14="http://schemas.microsoft.com/office/powerpoint/2010/main" val="3690550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3_Title Only">
    <p:bg>
      <p:bgRef idx="1001">
        <a:schemeClr val="bg1"/>
      </p:bgRef>
    </p:bg>
    <p:spTree>
      <p:nvGrpSpPr>
        <p:cNvPr id="1" name=""/>
        <p:cNvGrpSpPr/>
        <p:nvPr/>
      </p:nvGrpSpPr>
      <p:grpSpPr>
        <a:xfrm>
          <a:off x="0" y="0"/>
          <a:ext cx="0" cy="0"/>
          <a:chOff x="0" y="0"/>
          <a:chExt cx="0" cy="0"/>
        </a:xfrm>
      </p:grpSpPr>
      <p:pic>
        <p:nvPicPr>
          <p:cNvPr id="10" name="Picture 9" descr="background4-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8"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382308378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5_Title Only">
    <p:bg>
      <p:bgRef idx="1001">
        <a:schemeClr val="bg1"/>
      </p:bgRef>
    </p:bg>
    <p:spTree>
      <p:nvGrpSpPr>
        <p:cNvPr id="1" name=""/>
        <p:cNvGrpSpPr/>
        <p:nvPr/>
      </p:nvGrpSpPr>
      <p:grpSpPr>
        <a:xfrm>
          <a:off x="0" y="0"/>
          <a:ext cx="0" cy="0"/>
          <a:chOff x="0" y="0"/>
          <a:chExt cx="0" cy="0"/>
        </a:xfrm>
      </p:grpSpPr>
      <p:pic>
        <p:nvPicPr>
          <p:cNvPr id="8" name="Picture 7" descr="background5-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87087470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9_Title Only">
    <p:bg>
      <p:bgRef idx="1001">
        <a:schemeClr val="bg1"/>
      </p:bgRef>
    </p:bg>
    <p:spTree>
      <p:nvGrpSpPr>
        <p:cNvPr id="1" name=""/>
        <p:cNvGrpSpPr/>
        <p:nvPr/>
      </p:nvGrpSpPr>
      <p:grpSpPr>
        <a:xfrm>
          <a:off x="0" y="0"/>
          <a:ext cx="0" cy="0"/>
          <a:chOff x="0" y="0"/>
          <a:chExt cx="0" cy="0"/>
        </a:xfrm>
      </p:grpSpPr>
      <p:pic>
        <p:nvPicPr>
          <p:cNvPr id="8" name="Picture 7" descr="background6-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101603215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1_Title Only">
    <p:bg>
      <p:bgRef idx="1001">
        <a:schemeClr val="bg1"/>
      </p:bgRef>
    </p:bg>
    <p:spTree>
      <p:nvGrpSpPr>
        <p:cNvPr id="1" name=""/>
        <p:cNvGrpSpPr/>
        <p:nvPr/>
      </p:nvGrpSpPr>
      <p:grpSpPr>
        <a:xfrm>
          <a:off x="0" y="0"/>
          <a:ext cx="0" cy="0"/>
          <a:chOff x="0" y="0"/>
          <a:chExt cx="0" cy="0"/>
        </a:xfrm>
      </p:grpSpPr>
      <p:pic>
        <p:nvPicPr>
          <p:cNvPr id="8" name="Picture 7" descr="background2-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43122120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2_Title Only">
    <p:bg>
      <p:bgRef idx="1001">
        <a:schemeClr val="bg1"/>
      </p:bgRef>
    </p:bg>
    <p:spTree>
      <p:nvGrpSpPr>
        <p:cNvPr id="1" name=""/>
        <p:cNvGrpSpPr/>
        <p:nvPr/>
      </p:nvGrpSpPr>
      <p:grpSpPr>
        <a:xfrm>
          <a:off x="0" y="0"/>
          <a:ext cx="0" cy="0"/>
          <a:chOff x="0" y="0"/>
          <a:chExt cx="0" cy="0"/>
        </a:xfrm>
      </p:grpSpPr>
      <p:pic>
        <p:nvPicPr>
          <p:cNvPr id="8" name="Picture 7" descr="background3-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231842513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3F60-AF0A-447A-829D-947656DBC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F3AE7C-A2BC-4809-82FB-306E0902A1F3}"/>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4" name="Footer Placeholder 3">
            <a:extLst>
              <a:ext uri="{FF2B5EF4-FFF2-40B4-BE49-F238E27FC236}">
                <a16:creationId xmlns:a16="http://schemas.microsoft.com/office/drawing/2014/main" id="{F795F253-D9F5-490E-8BB2-CDFA11EDF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346DEF-EE06-4DCC-B333-463A23AB4B0A}"/>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689792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4_Title Only">
    <p:bg>
      <p:bgRef idx="1001">
        <a:schemeClr val="bg1"/>
      </p:bgRef>
    </p:bg>
    <p:spTree>
      <p:nvGrpSpPr>
        <p:cNvPr id="1" name=""/>
        <p:cNvGrpSpPr/>
        <p:nvPr/>
      </p:nvGrpSpPr>
      <p:grpSpPr>
        <a:xfrm>
          <a:off x="0" y="0"/>
          <a:ext cx="0" cy="0"/>
          <a:chOff x="0" y="0"/>
          <a:chExt cx="0" cy="0"/>
        </a:xfrm>
      </p:grpSpPr>
      <p:pic>
        <p:nvPicPr>
          <p:cNvPr id="9" name="Picture 8" descr="background1-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410122278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7_Title Only">
    <p:bg>
      <p:bgPr>
        <a:solidFill>
          <a:schemeClr val="bg1"/>
        </a:solidFill>
        <a:effectLst/>
      </p:bgPr>
    </p:bg>
    <p:spTree>
      <p:nvGrpSpPr>
        <p:cNvPr id="1" name=""/>
        <p:cNvGrpSpPr/>
        <p:nvPr/>
      </p:nvGrpSpPr>
      <p:grpSpPr>
        <a:xfrm>
          <a:off x="0" y="0"/>
          <a:ext cx="0" cy="0"/>
          <a:chOff x="0" y="0"/>
          <a:chExt cx="0" cy="0"/>
        </a:xfrm>
      </p:grpSpPr>
      <p:pic>
        <p:nvPicPr>
          <p:cNvPr id="6" name="Picture 5" descr="Computer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2431928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8_Title Only">
    <p:bg>
      <p:bgPr>
        <a:solidFill>
          <a:schemeClr val="bg1"/>
        </a:solidFill>
        <a:effectLst/>
      </p:bgPr>
    </p:bg>
    <p:spTree>
      <p:nvGrpSpPr>
        <p:cNvPr id="1" name=""/>
        <p:cNvGrpSpPr/>
        <p:nvPr/>
      </p:nvGrpSpPr>
      <p:grpSpPr>
        <a:xfrm>
          <a:off x="0" y="0"/>
          <a:ext cx="0" cy="0"/>
          <a:chOff x="0" y="0"/>
          <a:chExt cx="0" cy="0"/>
        </a:xfrm>
      </p:grpSpPr>
      <p:pic>
        <p:nvPicPr>
          <p:cNvPr id="8" name="Picture 7" descr="Computer2-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1957513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1_Title Only">
    <p:spTree>
      <p:nvGrpSpPr>
        <p:cNvPr id="1" name=""/>
        <p:cNvGrpSpPr/>
        <p:nvPr/>
      </p:nvGrpSpPr>
      <p:grpSpPr>
        <a:xfrm>
          <a:off x="0" y="0"/>
          <a:ext cx="0" cy="0"/>
          <a:chOff x="0" y="0"/>
          <a:chExt cx="0" cy="0"/>
        </a:xfrm>
      </p:grpSpPr>
      <p:pic>
        <p:nvPicPr>
          <p:cNvPr id="6" name="Picture 5" descr="Legal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1416510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4_Title Only">
    <p:spTree>
      <p:nvGrpSpPr>
        <p:cNvPr id="1" name=""/>
        <p:cNvGrpSpPr/>
        <p:nvPr/>
      </p:nvGrpSpPr>
      <p:grpSpPr>
        <a:xfrm>
          <a:off x="0" y="0"/>
          <a:ext cx="0" cy="0"/>
          <a:chOff x="0" y="0"/>
          <a:chExt cx="0" cy="0"/>
        </a:xfrm>
      </p:grpSpPr>
      <p:pic>
        <p:nvPicPr>
          <p:cNvPr id="8" name="Picture 7" descr="EKG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1894578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0_Title Only">
    <p:spTree>
      <p:nvGrpSpPr>
        <p:cNvPr id="1" name=""/>
        <p:cNvGrpSpPr/>
        <p:nvPr/>
      </p:nvGrpSpPr>
      <p:grpSpPr>
        <a:xfrm>
          <a:off x="0" y="0"/>
          <a:ext cx="0" cy="0"/>
          <a:chOff x="0" y="0"/>
          <a:chExt cx="0" cy="0"/>
        </a:xfrm>
      </p:grpSpPr>
      <p:pic>
        <p:nvPicPr>
          <p:cNvPr id="8" name="Picture 7" descr="Advocacy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6"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2032803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2_Title Only">
    <p:spTree>
      <p:nvGrpSpPr>
        <p:cNvPr id="1" name=""/>
        <p:cNvGrpSpPr/>
        <p:nvPr/>
      </p:nvGrpSpPr>
      <p:grpSpPr>
        <a:xfrm>
          <a:off x="0" y="0"/>
          <a:ext cx="0" cy="0"/>
          <a:chOff x="0" y="0"/>
          <a:chExt cx="0" cy="0"/>
        </a:xfrm>
      </p:grpSpPr>
      <p:pic>
        <p:nvPicPr>
          <p:cNvPr id="8" name="Picture 7" descr="BP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6"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2306710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6" name="Picture 5" descr="DNA7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975433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6_Title Only">
    <p:spTree>
      <p:nvGrpSpPr>
        <p:cNvPr id="1" name=""/>
        <p:cNvGrpSpPr/>
        <p:nvPr/>
      </p:nvGrpSpPr>
      <p:grpSpPr>
        <a:xfrm>
          <a:off x="0" y="0"/>
          <a:ext cx="0" cy="0"/>
          <a:chOff x="0" y="0"/>
          <a:chExt cx="0" cy="0"/>
        </a:xfrm>
      </p:grpSpPr>
      <p:pic>
        <p:nvPicPr>
          <p:cNvPr id="8" name="Picture 7" descr="research72jp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gradFill flip="none" rotWithShape="1">
            <a:gsLst>
              <a:gs pos="100000">
                <a:srgbClr val="1B052D">
                  <a:alpha val="90000"/>
                </a:srgbClr>
              </a:gs>
              <a:gs pos="0">
                <a:srgbClr val="46166B">
                  <a:alpha val="6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7" name="Title 1"/>
          <p:cNvSpPr>
            <a:spLocks noGrp="1"/>
          </p:cNvSpPr>
          <p:nvPr>
            <p:ph type="title"/>
          </p:nvPr>
        </p:nvSpPr>
        <p:spPr>
          <a:xfrm>
            <a:off x="538790" y="2237317"/>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5" name="Slide Number Placeholder 9"/>
          <p:cNvSpPr>
            <a:spLocks noGrp="1"/>
          </p:cNvSpPr>
          <p:nvPr>
            <p:ph type="sldNum" sz="quarter" idx="11"/>
          </p:nvPr>
        </p:nvSpPr>
        <p:spPr>
          <a:xfrm>
            <a:off x="265552" y="6470633"/>
            <a:ext cx="1234440" cy="366183"/>
          </a:xfrm>
        </p:spPr>
        <p:txBody>
          <a:bodyPr/>
          <a:lstStyle>
            <a:lvl1pPr>
              <a:defRPr sz="1067" b="0" i="0">
                <a:solidFill>
                  <a:schemeClr val="tx1">
                    <a:lumMod val="50000"/>
                    <a:lumOff val="50000"/>
                  </a:schemeClr>
                </a:solidFill>
                <a:latin typeface="Arial" charset="0"/>
                <a:ea typeface="Arial" charset="0"/>
                <a:cs typeface="Arial" charset="0"/>
              </a:defRPr>
            </a:lvl1pPr>
          </a:lstStyle>
          <a:p>
            <a:fld id="{DA05D499-8038-C642-91E0-FF7B8677CF19}" type="slidenum">
              <a:rPr lang="en-US" smtClean="0">
                <a:solidFill>
                  <a:srgbClr val="595959">
                    <a:lumMod val="50000"/>
                    <a:lumOff val="50000"/>
                  </a:srgbClr>
                </a:solidFill>
              </a:rPr>
              <a:pPr/>
              <a:t>‹#›</a:t>
            </a:fld>
            <a:endParaRPr lang="en-US" dirty="0">
              <a:solidFill>
                <a:srgbClr val="595959">
                  <a:lumMod val="50000"/>
                  <a:lumOff val="50000"/>
                </a:srgbClr>
              </a:solidFill>
            </a:endParaRPr>
          </a:p>
        </p:txBody>
      </p:sp>
    </p:spTree>
    <p:extLst>
      <p:ext uri="{BB962C8B-B14F-4D97-AF65-F5344CB8AC3E}">
        <p14:creationId xmlns:p14="http://schemas.microsoft.com/office/powerpoint/2010/main" val="2450251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4" name="Picture 3"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8997" y="5153828"/>
            <a:ext cx="2078240" cy="899064"/>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9200" y="1347893"/>
            <a:ext cx="9753600" cy="3657600"/>
          </a:xfrm>
          <a:prstGeom prst="rect">
            <a:avLst/>
          </a:prstGeom>
        </p:spPr>
      </p:pic>
    </p:spTree>
    <p:extLst>
      <p:ext uri="{BB962C8B-B14F-4D97-AF65-F5344CB8AC3E}">
        <p14:creationId xmlns:p14="http://schemas.microsoft.com/office/powerpoint/2010/main" val="272463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9265F-A55A-46E8-9C75-B64D249E367B}"/>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3" name="Footer Placeholder 2">
            <a:extLst>
              <a:ext uri="{FF2B5EF4-FFF2-40B4-BE49-F238E27FC236}">
                <a16:creationId xmlns:a16="http://schemas.microsoft.com/office/drawing/2014/main" id="{D0AABD91-6751-4D06-8560-098AB25A2D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764E5-597D-4E5B-B2E1-993BCEF2A9F8}"/>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3554100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4000"/>
              </a:lnSpc>
              <a:defRPr sz="3733" b="1">
                <a:latin typeface="Calibri" pitchFamily="34" charset="0"/>
              </a:defRPr>
            </a:lvl1pPr>
          </a:lstStyle>
          <a:p>
            <a:endParaRPr lang="en-US"/>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667" b="1">
                <a:solidFill>
                  <a:schemeClr val="bg2"/>
                </a:solidFill>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667"/>
              </a:lnSpc>
              <a:buNone/>
              <a:defRPr sz="240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Tree>
    <p:extLst>
      <p:ext uri="{BB962C8B-B14F-4D97-AF65-F5344CB8AC3E}">
        <p14:creationId xmlns:p14="http://schemas.microsoft.com/office/powerpoint/2010/main" val="323184340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20800" y="76200"/>
            <a:ext cx="9550400" cy="1143000"/>
          </a:xfrm>
        </p:spPr>
        <p:txBody>
          <a:bodyPr/>
          <a:lstStyle/>
          <a:p>
            <a:r>
              <a:rPr lang="en-US"/>
              <a:t>Click to edit Master title style</a:t>
            </a:r>
          </a:p>
        </p:txBody>
      </p:sp>
      <p:sp>
        <p:nvSpPr>
          <p:cNvPr id="3" name="Chart Placeholder 2"/>
          <p:cNvSpPr>
            <a:spLocks noGrp="1"/>
          </p:cNvSpPr>
          <p:nvPr>
            <p:ph type="chart" idx="1"/>
          </p:nvPr>
        </p:nvSpPr>
        <p:spPr>
          <a:xfrm>
            <a:off x="1320800" y="1981200"/>
            <a:ext cx="9550400" cy="4114800"/>
          </a:xfrm>
        </p:spPr>
        <p:txBody>
          <a:bodyPr rtlCol="0">
            <a:normAutofit/>
          </a:bodyPr>
          <a:lstStyle/>
          <a:p>
            <a:pPr lvl="0"/>
            <a:endParaRPr lang="en-US" noProof="0" dirty="0"/>
          </a:p>
        </p:txBody>
      </p:sp>
    </p:spTree>
    <p:extLst>
      <p:ext uri="{BB962C8B-B14F-4D97-AF65-F5344CB8AC3E}">
        <p14:creationId xmlns:p14="http://schemas.microsoft.com/office/powerpoint/2010/main" val="3206128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9999" y="362537"/>
            <a:ext cx="10445452" cy="1143000"/>
          </a:xfrm>
        </p:spPr>
        <p:txBody>
          <a:bodyPr>
            <a:normAutofit/>
          </a:bodyPr>
          <a:lstStyle>
            <a:lvl1pPr>
              <a:defRPr sz="3200" spc="0"/>
            </a:lvl1pPr>
          </a:lstStyle>
          <a:p>
            <a:r>
              <a:rPr lang="en-US" dirty="0"/>
              <a:t>Click to edit Master title style</a:t>
            </a:r>
          </a:p>
        </p:txBody>
      </p:sp>
      <p:sp>
        <p:nvSpPr>
          <p:cNvPr id="3" name="Content Placeholder 2"/>
          <p:cNvSpPr>
            <a:spLocks noGrp="1"/>
          </p:cNvSpPr>
          <p:nvPr>
            <p:ph idx="1"/>
          </p:nvPr>
        </p:nvSpPr>
        <p:spPr>
          <a:xfrm>
            <a:off x="887303" y="1577728"/>
            <a:ext cx="10438128" cy="45182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8C16AB82-9A5A-374F-8160-9694430342A9}" type="slidenum">
              <a:rPr lang="en-US" smtClean="0"/>
              <a:pPr/>
              <a:t>‹#›</a:t>
            </a:fld>
            <a:endParaRPr lang="en-US" dirty="0"/>
          </a:p>
        </p:txBody>
      </p:sp>
      <p:pic>
        <p:nvPicPr>
          <p:cNvPr id="6" name="Picture 5"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00853" y="5977757"/>
            <a:ext cx="1178919" cy="510011"/>
          </a:xfrm>
          <a:prstGeom prst="rect">
            <a:avLst/>
          </a:prstGeom>
        </p:spPr>
      </p:pic>
    </p:spTree>
    <p:extLst>
      <p:ext uri="{BB962C8B-B14F-4D97-AF65-F5344CB8AC3E}">
        <p14:creationId xmlns:p14="http://schemas.microsoft.com/office/powerpoint/2010/main" val="1278003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A4C49818-F702-864F-BCCF-30FB62494F22}"/>
              </a:ext>
            </a:extLst>
          </p:cNvPr>
          <p:cNvPicPr>
            <a:picLocks noChangeAspect="1"/>
          </p:cNvPicPr>
          <p:nvPr userDrawn="1"/>
        </p:nvPicPr>
        <p:blipFill>
          <a:blip r:embed="rId3"/>
          <a:stretch>
            <a:fillRect/>
          </a:stretch>
        </p:blipFill>
        <p:spPr>
          <a:xfrm>
            <a:off x="4807114" y="471341"/>
            <a:ext cx="2483647" cy="1074655"/>
          </a:xfrm>
          <a:prstGeom prst="rect">
            <a:avLst/>
          </a:prstGeom>
        </p:spPr>
      </p:pic>
    </p:spTree>
    <p:extLst>
      <p:ext uri="{BB962C8B-B14F-4D97-AF65-F5344CB8AC3E}">
        <p14:creationId xmlns:p14="http://schemas.microsoft.com/office/powerpoint/2010/main" val="2581592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56762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389510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39454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
        <p:nvSpPr>
          <p:cNvPr id="6" name="Rectangle 5"/>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44899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a:t>Click to edit Master title style</a:t>
            </a:r>
          </a:p>
        </p:txBody>
      </p:sp>
      <p:sp>
        <p:nvSpPr>
          <p:cNvPr id="3" name="Content Placeholder 2"/>
          <p:cNvSpPr>
            <a:spLocks noGrp="1"/>
          </p:cNvSpPr>
          <p:nvPr>
            <p:ph sz="half" idx="1"/>
          </p:nvPr>
        </p:nvSpPr>
        <p:spPr>
          <a:xfrm>
            <a:off x="838200" y="1516588"/>
            <a:ext cx="5156200" cy="4469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16588"/>
            <a:ext cx="5156200" cy="4469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p>
            <a:fld id="{DA05D499-8038-C642-91E0-FF7B8677CF19}" type="slidenum">
              <a:rPr lang="en-US" smtClean="0"/>
              <a:pPr/>
              <a:t>‹#›</a:t>
            </a:fld>
            <a:endParaRPr lang="en-US" dirty="0"/>
          </a:p>
        </p:txBody>
      </p:sp>
      <p:sp>
        <p:nvSpPr>
          <p:cNvPr id="7" name="Rectangle 6"/>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2627248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A05D499-8038-C642-91E0-FF7B8677CF19}" type="slidenum">
              <a:rPr lang="en-US" smtClean="0"/>
              <a:pPr/>
              <a:t>‹#›</a:t>
            </a:fld>
            <a:endParaRPr lang="en-US" dirty="0"/>
          </a:p>
        </p:txBody>
      </p:sp>
      <p:sp>
        <p:nvSpPr>
          <p:cNvPr id="4" name="Rectangle 3"/>
          <p:cNvSpPr/>
          <p:nvPr userDrawn="1"/>
        </p:nvSpPr>
        <p:spPr>
          <a:xfrm>
            <a:off x="8182187" y="5811520"/>
            <a:ext cx="4009813" cy="352213"/>
          </a:xfrm>
          <a:prstGeom prst="rect">
            <a:avLst/>
          </a:prstGeom>
          <a:solidFill>
            <a:srgbClr val="452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userDrawn="1"/>
        </p:nvSpPr>
        <p:spPr>
          <a:xfrm>
            <a:off x="8209280" y="5811520"/>
            <a:ext cx="3928533" cy="564322"/>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467" b="1" i="0" cap="all" baseline="0" dirty="0">
                <a:solidFill>
                  <a:schemeClr val="bg1">
                    <a:lumMod val="95000"/>
                  </a:schemeClr>
                </a:solidFill>
                <a:latin typeface="Arial" charset="0"/>
                <a:ea typeface="Arial" charset="0"/>
                <a:cs typeface="Arial" charset="0"/>
              </a:rPr>
              <a:t>Confidential and proprietary</a:t>
            </a:r>
            <a:endParaRPr lang="en-US" sz="1467" b="1" i="0" cap="all" baseline="0" dirty="0">
              <a:solidFill>
                <a:schemeClr val="bg1">
                  <a:lumMod val="50000"/>
                </a:schemeClr>
              </a:solidFill>
              <a:latin typeface="Arial" charset="0"/>
              <a:ea typeface="Arial" charset="0"/>
              <a:cs typeface="Arial" charset="0"/>
            </a:endParaRPr>
          </a:p>
          <a:p>
            <a:pPr algn="ctr"/>
            <a:endParaRPr lang="en-US" sz="1600" b="1" i="0" cap="all" baseline="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6784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73E3-6F12-4918-9254-D01EE9BFA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1E177E-8F67-42C4-A4E9-8492CB20E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0136D2-17D1-4AC8-B0E0-1F4DF1B75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2E6164-1C01-4E22-BBEA-34684FB128F3}"/>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6" name="Footer Placeholder 5">
            <a:extLst>
              <a:ext uri="{FF2B5EF4-FFF2-40B4-BE49-F238E27FC236}">
                <a16:creationId xmlns:a16="http://schemas.microsoft.com/office/drawing/2014/main" id="{C96F57FF-4030-4797-96A8-9DBCE8D34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C069D-B28E-481E-B04B-43402F0A9C8C}"/>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18030830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763416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32476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6430159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268494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61734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205291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178775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791439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4246271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57690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B46-980A-4E63-9898-A741F6325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7DB1AF-9184-4485-9920-0A49508E47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C78310-98D2-4A63-A0D2-B675115E3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03E86B-8738-4131-A18D-F8E3A5DFC215}"/>
              </a:ext>
            </a:extLst>
          </p:cNvPr>
          <p:cNvSpPr>
            <a:spLocks noGrp="1"/>
          </p:cNvSpPr>
          <p:nvPr>
            <p:ph type="dt" sz="half" idx="10"/>
          </p:nvPr>
        </p:nvSpPr>
        <p:spPr/>
        <p:txBody>
          <a:bodyPr/>
          <a:lstStyle/>
          <a:p>
            <a:fld id="{D0F6F7B7-221D-46A7-A23E-175E10B1E8C6}" type="datetimeFigureOut">
              <a:rPr lang="en-US" smtClean="0"/>
              <a:t>9/26/2023</a:t>
            </a:fld>
            <a:endParaRPr lang="en-US"/>
          </a:p>
        </p:txBody>
      </p:sp>
      <p:sp>
        <p:nvSpPr>
          <p:cNvPr id="6" name="Footer Placeholder 5">
            <a:extLst>
              <a:ext uri="{FF2B5EF4-FFF2-40B4-BE49-F238E27FC236}">
                <a16:creationId xmlns:a16="http://schemas.microsoft.com/office/drawing/2014/main" id="{602EA268-F1FC-4F7F-9EE5-BB6E4891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39D32-4657-43B0-A711-37BD2FC3F039}"/>
              </a:ext>
            </a:extLst>
          </p:cNvPr>
          <p:cNvSpPr>
            <a:spLocks noGrp="1"/>
          </p:cNvSpPr>
          <p:nvPr>
            <p:ph type="sldNum" sz="quarter" idx="12"/>
          </p:nvPr>
        </p:nvSpPr>
        <p:spPr/>
        <p:txBody>
          <a:bodyPr/>
          <a:lstStyle/>
          <a:p>
            <a:fld id="{9628F019-6AFB-42FF-9B19-6F478375B1E9}" type="slidenum">
              <a:rPr lang="en-US" smtClean="0"/>
              <a:t>‹#›</a:t>
            </a:fld>
            <a:endParaRPr lang="en-US"/>
          </a:p>
        </p:txBody>
      </p:sp>
    </p:spTree>
    <p:extLst>
      <p:ext uri="{BB962C8B-B14F-4D97-AF65-F5344CB8AC3E}">
        <p14:creationId xmlns:p14="http://schemas.microsoft.com/office/powerpoint/2010/main" val="808271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3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539964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6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3025661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7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chemeClr val="bg1"/>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571401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8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977367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9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76386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0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22078607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38788" y="1498600"/>
            <a:ext cx="11114425" cy="2675467"/>
          </a:xfrm>
          <a:ln w="0">
            <a:noFill/>
          </a:ln>
        </p:spPr>
        <p:txBody>
          <a:bodyPr anchor="ctr">
            <a:normAutofit/>
          </a:bodyPr>
          <a:lstStyle>
            <a:lvl1pPr algn="ctr">
              <a:defRPr sz="4000" spc="0">
                <a:ln>
                  <a:noFill/>
                </a:ln>
                <a:solidFill>
                  <a:srgbClr val="452663"/>
                </a:solidFill>
              </a:defRPr>
            </a:lvl1pPr>
          </a:lstStyle>
          <a:p>
            <a:endParaRPr lang="en-US" dirty="0"/>
          </a:p>
        </p:txBody>
      </p:sp>
      <p:sp>
        <p:nvSpPr>
          <p:cNvPr id="13" name="Slide Number Placeholder 12"/>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66010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pic>
        <p:nvPicPr>
          <p:cNvPr id="13" name="Picture 12">
            <a:extLst>
              <a:ext uri="{FF2B5EF4-FFF2-40B4-BE49-F238E27FC236}">
                <a16:creationId xmlns:a16="http://schemas.microsoft.com/office/drawing/2014/main" id="{DF4D0F52-C332-CB49-AE5E-F57850035296}"/>
              </a:ext>
            </a:extLst>
          </p:cNvPr>
          <p:cNvPicPr>
            <a:picLocks noChangeAspect="1"/>
          </p:cNvPicPr>
          <p:nvPr userDrawn="1"/>
        </p:nvPicPr>
        <p:blipFill>
          <a:blip r:embed="rId2"/>
          <a:stretch>
            <a:fillRect/>
          </a:stretch>
        </p:blipFill>
        <p:spPr>
          <a:xfrm>
            <a:off x="4233334" y="2486404"/>
            <a:ext cx="3725333" cy="1608667"/>
          </a:xfrm>
          <a:prstGeom prst="rect">
            <a:avLst/>
          </a:prstGeom>
        </p:spPr>
      </p:pic>
    </p:spTree>
    <p:extLst>
      <p:ext uri="{BB962C8B-B14F-4D97-AF65-F5344CB8AC3E}">
        <p14:creationId xmlns:p14="http://schemas.microsoft.com/office/powerpoint/2010/main" val="36204640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884619"/>
            <a:ext cx="9144000" cy="1275584"/>
          </a:xfrm>
        </p:spPr>
        <p:txBody>
          <a:bodyPr>
            <a:normAutofit/>
          </a:bodyPr>
          <a:lstStyle>
            <a:lvl1pPr marL="0" indent="0" algn="ctr">
              <a:lnSpc>
                <a:spcPct val="90000"/>
              </a:lnSpc>
              <a:spcBef>
                <a:spcPts val="0"/>
              </a:spcBef>
              <a:spcAft>
                <a:spcPts val="0"/>
              </a:spcAft>
              <a:buNone/>
              <a:defRPr sz="2133" b="1">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8" name="Title 7"/>
          <p:cNvSpPr>
            <a:spLocks noGrp="1"/>
          </p:cNvSpPr>
          <p:nvPr>
            <p:ph type="title"/>
          </p:nvPr>
        </p:nvSpPr>
        <p:spPr>
          <a:xfrm>
            <a:off x="991585" y="2605264"/>
            <a:ext cx="10190792" cy="2191493"/>
          </a:xfrm>
        </p:spPr>
        <p:txBody>
          <a:bodyPr anchor="ctr">
            <a:normAutofit/>
          </a:bodyPr>
          <a:lstStyle>
            <a:lvl1pPr algn="ctr">
              <a:lnSpc>
                <a:spcPct val="90000"/>
              </a:lnSpc>
              <a:defRPr sz="4800">
                <a:solidFill>
                  <a:schemeClr val="bg1"/>
                </a:solidFill>
              </a:defRPr>
            </a:lvl1pPr>
          </a:lstStyle>
          <a:p>
            <a:r>
              <a:rPr lang="en-US" dirty="0"/>
              <a:t>Click to edit Master title style</a:t>
            </a:r>
          </a:p>
        </p:txBody>
      </p:sp>
      <p:pic>
        <p:nvPicPr>
          <p:cNvPr id="9" name="Picture 8">
            <a:extLst>
              <a:ext uri="{FF2B5EF4-FFF2-40B4-BE49-F238E27FC236}">
                <a16:creationId xmlns:a16="http://schemas.microsoft.com/office/drawing/2014/main" id="{A4C49818-F702-864F-BCCF-30FB62494F22}"/>
              </a:ext>
            </a:extLst>
          </p:cNvPr>
          <p:cNvPicPr>
            <a:picLocks noChangeAspect="1"/>
          </p:cNvPicPr>
          <p:nvPr userDrawn="1"/>
        </p:nvPicPr>
        <p:blipFill>
          <a:blip r:embed="rId3"/>
          <a:stretch>
            <a:fillRect/>
          </a:stretch>
        </p:blipFill>
        <p:spPr>
          <a:xfrm>
            <a:off x="4807114" y="471341"/>
            <a:ext cx="2483647" cy="1074655"/>
          </a:xfrm>
          <a:prstGeom prst="rect">
            <a:avLst/>
          </a:prstGeom>
        </p:spPr>
      </p:pic>
    </p:spTree>
    <p:extLst>
      <p:ext uri="{BB962C8B-B14F-4D97-AF65-F5344CB8AC3E}">
        <p14:creationId xmlns:p14="http://schemas.microsoft.com/office/powerpoint/2010/main" val="6767880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75"/>
            <a:ext cx="10515600" cy="1196947"/>
          </a:xfrm>
        </p:spPr>
        <p:txBody>
          <a:bodyPr/>
          <a:lstStyle/>
          <a:p>
            <a:r>
              <a:rPr lang="en-US" dirty="0"/>
              <a:t>Click to edit Master title style</a:t>
            </a:r>
          </a:p>
        </p:txBody>
      </p:sp>
      <p:sp>
        <p:nvSpPr>
          <p:cNvPr id="3" name="Content Placeholder 2"/>
          <p:cNvSpPr>
            <a:spLocks noGrp="1"/>
          </p:cNvSpPr>
          <p:nvPr>
            <p:ph idx="1"/>
          </p:nvPr>
        </p:nvSpPr>
        <p:spPr>
          <a:xfrm>
            <a:off x="838200" y="1508670"/>
            <a:ext cx="10515600" cy="46182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A05D499-8038-C642-91E0-FF7B8677CF19}" type="slidenum">
              <a:rPr lang="en-US" smtClean="0"/>
              <a:pPr/>
              <a:t>‹#›</a:t>
            </a:fld>
            <a:endParaRPr lang="en-US" dirty="0"/>
          </a:p>
        </p:txBody>
      </p:sp>
    </p:spTree>
    <p:extLst>
      <p:ext uri="{BB962C8B-B14F-4D97-AF65-F5344CB8AC3E}">
        <p14:creationId xmlns:p14="http://schemas.microsoft.com/office/powerpoint/2010/main" val="199869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theme" Target="../theme/theme10.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5.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image" Target="../media/image4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image" Target="../media/image44.png"/><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theme" Target="../theme/theme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image" Target="../media/image1.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theme" Target="../theme/theme8.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image" Target="../media/image1.png"/><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theme" Target="../theme/theme9.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EAB2F-1ACC-4C26-836B-E51948425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C7E53D-9070-4FE6-84A2-0F10FA9F5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43D37-63A7-4E9C-AA62-2742AE5E5A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6F7B7-221D-46A7-A23E-175E10B1E8C6}" type="datetimeFigureOut">
              <a:rPr lang="en-US" smtClean="0"/>
              <a:t>9/26/2023</a:t>
            </a:fld>
            <a:endParaRPr lang="en-US"/>
          </a:p>
        </p:txBody>
      </p:sp>
      <p:sp>
        <p:nvSpPr>
          <p:cNvPr id="5" name="Footer Placeholder 4">
            <a:extLst>
              <a:ext uri="{FF2B5EF4-FFF2-40B4-BE49-F238E27FC236}">
                <a16:creationId xmlns:a16="http://schemas.microsoft.com/office/drawing/2014/main" id="{DE5160C8-C19C-483C-A65A-1B3E976C7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7DD3D-5705-4377-8B26-134E1E272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8F019-6AFB-42FF-9B19-6F478375B1E9}" type="slidenum">
              <a:rPr lang="en-US" smtClean="0"/>
              <a:t>‹#›</a:t>
            </a:fld>
            <a:endParaRPr lang="en-US"/>
          </a:p>
        </p:txBody>
      </p:sp>
    </p:spTree>
    <p:extLst>
      <p:ext uri="{BB962C8B-B14F-4D97-AF65-F5344CB8AC3E}">
        <p14:creationId xmlns:p14="http://schemas.microsoft.com/office/powerpoint/2010/main" val="686504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3CF56-7F4A-41C5-88BE-76AC3C73816B}"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A9A33-CF2F-4DE7-8559-5A5B5F800CE8}" type="slidenum">
              <a:rPr lang="en-US" smtClean="0"/>
              <a:t>‹#›</a:t>
            </a:fld>
            <a:endParaRPr lang="en-US"/>
          </a:p>
        </p:txBody>
      </p:sp>
    </p:spTree>
    <p:extLst>
      <p:ext uri="{BB962C8B-B14F-4D97-AF65-F5344CB8AC3E}">
        <p14:creationId xmlns:p14="http://schemas.microsoft.com/office/powerpoint/2010/main" val="82732591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714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6254249"/>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67041" y="6393951"/>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p:nvSpPr>
        <p:spPr>
          <a:xfrm>
            <a:off x="843256" y="6463743"/>
            <a:ext cx="3367253" cy="215444"/>
          </a:xfrm>
          <a:prstGeom prst="rect">
            <a:avLst/>
          </a:prstGeom>
          <a:noFill/>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800" b="0" i="0" dirty="0">
                <a:solidFill>
                  <a:srgbClr val="452663"/>
                </a:solidFill>
                <a:latin typeface="Arial" charset="0"/>
                <a:ea typeface="Arial" charset="0"/>
                <a:cs typeface="Arial" charset="0"/>
              </a:rPr>
              <a:t>© 2018 American Medical Association. All rights reserved.</a:t>
            </a:r>
          </a:p>
        </p:txBody>
      </p:sp>
      <p:pic>
        <p:nvPicPr>
          <p:cNvPr id="14" name="Picture 13"/>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647599" y="6325690"/>
            <a:ext cx="1176917" cy="470767"/>
          </a:xfrm>
          <a:prstGeom prst="rect">
            <a:avLst/>
          </a:prstGeom>
        </p:spPr>
      </p:pic>
    </p:spTree>
    <p:extLst>
      <p:ext uri="{BB962C8B-B14F-4D97-AF65-F5344CB8AC3E}">
        <p14:creationId xmlns:p14="http://schemas.microsoft.com/office/powerpoint/2010/main" val="345390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Lst>
  <p:hf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229193"/>
            <a:ext cx="1234440" cy="366183"/>
          </a:xfrm>
          <a:prstGeom prst="rect">
            <a:avLst/>
          </a:prstGeom>
        </p:spPr>
        <p:txBody>
          <a:bodyPr vert="horz" lIns="91440" tIns="45720" rIns="91440" bIns="45720" rtlCol="0" anchor="ctr"/>
          <a:lstStyle>
            <a:lvl1pPr algn="l">
              <a:defRPr sz="1600">
                <a:solidFill>
                  <a:schemeClr val="tx1">
                    <a:lumMod val="65000"/>
                    <a:lumOff val="35000"/>
                  </a:schemeClr>
                </a:solidFill>
              </a:defRPr>
            </a:lvl1pPr>
          </a:lstStyle>
          <a:p>
            <a:pPr defTabSz="609585"/>
            <a:fld id="{DA05D499-8038-C642-91E0-FF7B8677CF19}" type="slidenum">
              <a:rPr lang="en-US" smtClean="0">
                <a:solidFill>
                  <a:srgbClr val="595959">
                    <a:lumMod val="65000"/>
                    <a:lumOff val="35000"/>
                  </a:srgbClr>
                </a:solidFill>
              </a:rPr>
              <a:pPr defTabSz="609585"/>
              <a:t>‹#›</a:t>
            </a:fld>
            <a:endParaRPr lang="en-US" dirty="0">
              <a:solidFill>
                <a:srgbClr val="595959">
                  <a:lumMod val="65000"/>
                  <a:lumOff val="35000"/>
                </a:srgbClr>
              </a:solidFill>
            </a:endParaRPr>
          </a:p>
        </p:txBody>
      </p:sp>
    </p:spTree>
    <p:extLst>
      <p:ext uri="{BB962C8B-B14F-4D97-AF65-F5344CB8AC3E}">
        <p14:creationId xmlns:p14="http://schemas.microsoft.com/office/powerpoint/2010/main" val="19702199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4" r:id="rId20"/>
    <p:sldLayoutId id="2147483735" r:id="rId21"/>
    <p:sldLayoutId id="2147483736" r:id="rId22"/>
  </p:sldLayoutIdLst>
  <p:hf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chemeClr val="tx1">
              <a:lumMod val="65000"/>
              <a:lumOff val="35000"/>
            </a:schemeClr>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chemeClr val="tx1">
              <a:lumMod val="65000"/>
              <a:lumOff val="35000"/>
            </a:schemeClr>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chemeClr val="tx1">
              <a:lumMod val="65000"/>
              <a:lumOff val="35000"/>
            </a:schemeClr>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chemeClr val="tx1">
              <a:lumMod val="65000"/>
              <a:lumOff val="35000"/>
            </a:schemeClr>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chemeClr val="tx1">
              <a:lumMod val="65000"/>
              <a:lumOff val="35000"/>
            </a:schemeClr>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2">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254249"/>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67041" y="6393951"/>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843256" y="6463743"/>
            <a:ext cx="3367253" cy="215444"/>
          </a:xfrm>
          <a:prstGeom prst="rect">
            <a:avLst/>
          </a:prstGeom>
          <a:noFill/>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800" b="0" i="0" dirty="0">
                <a:solidFill>
                  <a:srgbClr val="452663"/>
                </a:solidFill>
                <a:latin typeface="Arial" charset="0"/>
                <a:ea typeface="Arial" charset="0"/>
                <a:cs typeface="Arial" charset="0"/>
              </a:rPr>
              <a:t>© 2019 American Medical Association. All rights reserved.</a:t>
            </a:r>
          </a:p>
        </p:txBody>
      </p:sp>
      <p:pic>
        <p:nvPicPr>
          <p:cNvPr id="11" name="Picture 10">
            <a:extLst>
              <a:ext uri="{FF2B5EF4-FFF2-40B4-BE49-F238E27FC236}">
                <a16:creationId xmlns:a16="http://schemas.microsoft.com/office/drawing/2014/main" id="{EB001817-EFE2-6642-8F3A-4C4B693F4DB4}"/>
              </a:ext>
            </a:extLst>
          </p:cNvPr>
          <p:cNvPicPr>
            <a:picLocks noChangeAspect="1"/>
          </p:cNvPicPr>
          <p:nvPr userDrawn="1"/>
        </p:nvPicPr>
        <p:blipFill>
          <a:blip r:embed="rId27"/>
          <a:stretch>
            <a:fillRect/>
          </a:stretch>
        </p:blipFill>
        <p:spPr>
          <a:xfrm>
            <a:off x="10676996" y="6331583"/>
            <a:ext cx="1213347" cy="488709"/>
          </a:xfrm>
          <a:prstGeom prst="rect">
            <a:avLst/>
          </a:prstGeom>
        </p:spPr>
      </p:pic>
    </p:spTree>
    <p:extLst>
      <p:ext uri="{BB962C8B-B14F-4D97-AF65-F5344CB8AC3E}">
        <p14:creationId xmlns:p14="http://schemas.microsoft.com/office/powerpoint/2010/main" val="31050592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hf sldNum="0"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254249"/>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67041" y="6393951"/>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843256" y="6463743"/>
            <a:ext cx="3367253" cy="215444"/>
          </a:xfrm>
          <a:prstGeom prst="rect">
            <a:avLst/>
          </a:prstGeom>
          <a:noFill/>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800" b="0" i="0" dirty="0">
                <a:solidFill>
                  <a:srgbClr val="452663"/>
                </a:solidFill>
                <a:latin typeface="Arial" charset="0"/>
                <a:ea typeface="Arial" charset="0"/>
                <a:cs typeface="Arial" charset="0"/>
              </a:rPr>
              <a:t>© 2019 American Medical Association. All rights reserved.</a:t>
            </a:r>
          </a:p>
        </p:txBody>
      </p:sp>
      <p:pic>
        <p:nvPicPr>
          <p:cNvPr id="11" name="Picture 10">
            <a:extLst>
              <a:ext uri="{FF2B5EF4-FFF2-40B4-BE49-F238E27FC236}">
                <a16:creationId xmlns:a16="http://schemas.microsoft.com/office/drawing/2014/main" id="{EB001817-EFE2-6642-8F3A-4C4B693F4DB4}"/>
              </a:ext>
            </a:extLst>
          </p:cNvPr>
          <p:cNvPicPr>
            <a:picLocks noChangeAspect="1"/>
          </p:cNvPicPr>
          <p:nvPr userDrawn="1"/>
        </p:nvPicPr>
        <p:blipFill>
          <a:blip r:embed="rId32"/>
          <a:stretch>
            <a:fillRect/>
          </a:stretch>
        </p:blipFill>
        <p:spPr>
          <a:xfrm>
            <a:off x="10676996" y="6331583"/>
            <a:ext cx="1213347" cy="488709"/>
          </a:xfrm>
          <a:prstGeom prst="rect">
            <a:avLst/>
          </a:prstGeom>
        </p:spPr>
      </p:pic>
    </p:spTree>
    <p:extLst>
      <p:ext uri="{BB962C8B-B14F-4D97-AF65-F5344CB8AC3E}">
        <p14:creationId xmlns:p14="http://schemas.microsoft.com/office/powerpoint/2010/main" val="44041552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Lst>
  <p:hf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254249"/>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67041" y="6393951"/>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843256" y="6463743"/>
            <a:ext cx="3367253" cy="215444"/>
          </a:xfrm>
          <a:prstGeom prst="rect">
            <a:avLst/>
          </a:prstGeom>
          <a:noFill/>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800" b="0" i="0" dirty="0">
                <a:solidFill>
                  <a:srgbClr val="452663"/>
                </a:solidFill>
                <a:latin typeface="Arial" charset="0"/>
                <a:ea typeface="Arial" charset="0"/>
                <a:cs typeface="Arial" charset="0"/>
              </a:rPr>
              <a:t>© 2018 American Medical Association. All rights reserved.</a:t>
            </a:r>
          </a:p>
        </p:txBody>
      </p:sp>
      <p:pic>
        <p:nvPicPr>
          <p:cNvPr id="14" name="Picture 1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647599" y="6325690"/>
            <a:ext cx="1176917" cy="470767"/>
          </a:xfrm>
          <a:prstGeom prst="rect">
            <a:avLst/>
          </a:prstGeom>
        </p:spPr>
      </p:pic>
    </p:spTree>
    <p:extLst>
      <p:ext uri="{BB962C8B-B14F-4D97-AF65-F5344CB8AC3E}">
        <p14:creationId xmlns:p14="http://schemas.microsoft.com/office/powerpoint/2010/main" val="267613928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Lst>
  <p:hf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254249"/>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67041" y="6393951"/>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dirty="0"/>
          </a:p>
        </p:txBody>
      </p:sp>
      <p:sp>
        <p:nvSpPr>
          <p:cNvPr id="13" name="TextBox 12"/>
          <p:cNvSpPr txBox="1"/>
          <p:nvPr userDrawn="1"/>
        </p:nvSpPr>
        <p:spPr>
          <a:xfrm>
            <a:off x="843256" y="6463743"/>
            <a:ext cx="3367253" cy="215444"/>
          </a:xfrm>
          <a:prstGeom prst="rect">
            <a:avLst/>
          </a:prstGeom>
          <a:noFill/>
        </p:spPr>
        <p:txBody>
          <a:bodyPr wrap="square" rtlCol="0">
            <a:spAutoFit/>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800" b="0" i="0" dirty="0">
                <a:solidFill>
                  <a:srgbClr val="452663"/>
                </a:solidFill>
                <a:latin typeface="Arial" charset="0"/>
                <a:ea typeface="Arial" charset="0"/>
                <a:cs typeface="Arial" charset="0"/>
              </a:rPr>
              <a:t>© 2018 American Medical Association. All rights reserved.</a:t>
            </a:r>
          </a:p>
        </p:txBody>
      </p:sp>
      <p:pic>
        <p:nvPicPr>
          <p:cNvPr id="14" name="Picture 13"/>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10647599" y="6325690"/>
            <a:ext cx="1176917" cy="470767"/>
          </a:xfrm>
          <a:prstGeom prst="rect">
            <a:avLst/>
          </a:prstGeom>
        </p:spPr>
      </p:pic>
    </p:spTree>
    <p:extLst>
      <p:ext uri="{BB962C8B-B14F-4D97-AF65-F5344CB8AC3E}">
        <p14:creationId xmlns:p14="http://schemas.microsoft.com/office/powerpoint/2010/main" val="198487713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Lst>
  <p:hf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254251"/>
            <a:ext cx="12192000" cy="608852"/>
          </a:xfrm>
          <a:prstGeom prst="rect">
            <a:avLst/>
          </a:prstGeom>
          <a:solidFill>
            <a:srgbClr val="E0E0E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2" name="Title Placeholder 1"/>
          <p:cNvSpPr>
            <a:spLocks noGrp="1"/>
          </p:cNvSpPr>
          <p:nvPr>
            <p:ph type="title"/>
          </p:nvPr>
        </p:nvSpPr>
        <p:spPr>
          <a:xfrm>
            <a:off x="838200" y="184175"/>
            <a:ext cx="10515600" cy="1196947"/>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p:cNvSpPr>
            <a:spLocks noGrp="1"/>
          </p:cNvSpPr>
          <p:nvPr>
            <p:ph type="body" idx="1"/>
          </p:nvPr>
        </p:nvSpPr>
        <p:spPr>
          <a:xfrm>
            <a:off x="838200" y="1516588"/>
            <a:ext cx="10515600" cy="4642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67041" y="6393957"/>
            <a:ext cx="1234440" cy="366183"/>
          </a:xfrm>
          <a:prstGeom prst="rect">
            <a:avLst/>
          </a:prstGeom>
        </p:spPr>
        <p:txBody>
          <a:bodyPr vert="horz" lIns="91440" tIns="45720" rIns="91440" bIns="45720" rtlCol="0" anchor="ctr"/>
          <a:lstStyle>
            <a:lvl1pPr algn="l">
              <a:defRPr sz="1333">
                <a:solidFill>
                  <a:srgbClr val="452663"/>
                </a:solidFill>
                <a:latin typeface="Arial" charset="0"/>
                <a:ea typeface="Arial" charset="0"/>
                <a:cs typeface="Arial" charset="0"/>
              </a:defRPr>
            </a:lvl1pPr>
          </a:lstStyle>
          <a:p>
            <a:fld id="{DA05D499-8038-C642-91E0-FF7B8677CF19}" type="slidenum">
              <a:rPr lang="en-US" smtClean="0"/>
              <a:pPr/>
              <a:t>‹#›</a:t>
            </a:fld>
            <a:endParaRPr lang="en-US"/>
          </a:p>
        </p:txBody>
      </p:sp>
      <p:sp>
        <p:nvSpPr>
          <p:cNvPr id="13" name="TextBox 12"/>
          <p:cNvSpPr txBox="1"/>
          <p:nvPr userDrawn="1"/>
        </p:nvSpPr>
        <p:spPr>
          <a:xfrm>
            <a:off x="843256" y="6463743"/>
            <a:ext cx="3367253" cy="215444"/>
          </a:xfrm>
          <a:prstGeom prst="rect">
            <a:avLst/>
          </a:prstGeom>
          <a:noFill/>
        </p:spPr>
        <p:txBody>
          <a:bodyPr wrap="square" rtlCol="0">
            <a:spAutoFit/>
          </a:bodyPr>
          <a:lstStyle/>
          <a:p>
            <a:pPr>
              <a:defRPr/>
            </a:pPr>
            <a:r>
              <a:rPr lang="en-US" sz="800">
                <a:solidFill>
                  <a:srgbClr val="452663"/>
                </a:solidFill>
                <a:latin typeface="Arial" charset="0"/>
                <a:ea typeface="Arial" charset="0"/>
                <a:cs typeface="Arial" charset="0"/>
              </a:rPr>
              <a:t>© 2018 American Medical Association. All rights reserved.</a:t>
            </a:r>
          </a:p>
        </p:txBody>
      </p:sp>
      <p:pic>
        <p:nvPicPr>
          <p:cNvPr id="14" name="Picture 13"/>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647599" y="6325695"/>
            <a:ext cx="1176917" cy="470767"/>
          </a:xfrm>
          <a:prstGeom prst="rect">
            <a:avLst/>
          </a:prstGeom>
        </p:spPr>
      </p:pic>
    </p:spTree>
    <p:extLst>
      <p:ext uri="{BB962C8B-B14F-4D97-AF65-F5344CB8AC3E}">
        <p14:creationId xmlns:p14="http://schemas.microsoft.com/office/powerpoint/2010/main" val="45821829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Lst>
  <p:hf sldNum="0" hdr="0" ftr="0" dt="0"/>
  <p:txStyles>
    <p:titleStyle>
      <a:lvl1pPr algn="l" defTabSz="1219170" rtl="0" eaLnBrk="1" latinLnBrk="0" hangingPunct="1">
        <a:lnSpc>
          <a:spcPct val="100000"/>
        </a:lnSpc>
        <a:spcBef>
          <a:spcPct val="0"/>
        </a:spcBef>
        <a:buNone/>
        <a:defRPr sz="3200" kern="1200">
          <a:solidFill>
            <a:srgbClr val="46166B"/>
          </a:solidFill>
          <a:latin typeface="Times New Roman" charset="0"/>
          <a:ea typeface="Times New Roman" charset="0"/>
          <a:cs typeface="Times New Roman" charset="0"/>
        </a:defRPr>
      </a:lvl1pPr>
    </p:titleStyle>
    <p:bodyStyle>
      <a:lvl1pPr marL="304792" indent="-304792" algn="l" defTabSz="1219170" rtl="0" eaLnBrk="1" latinLnBrk="0" hangingPunct="1">
        <a:lnSpc>
          <a:spcPct val="100000"/>
        </a:lnSpc>
        <a:spcBef>
          <a:spcPts val="1333"/>
        </a:spcBef>
        <a:spcAft>
          <a:spcPts val="800"/>
        </a:spcAft>
        <a:buFont typeface="Arial"/>
        <a:buChar char="•"/>
        <a:defRPr sz="2133" b="0" i="0" kern="1200">
          <a:solidFill>
            <a:srgbClr val="595959"/>
          </a:solidFill>
          <a:latin typeface="Arial" charset="0"/>
          <a:ea typeface="Arial" charset="0"/>
          <a:cs typeface="Arial" charset="0"/>
        </a:defRPr>
      </a:lvl1pPr>
      <a:lvl2pPr marL="914377" indent="-304792" algn="l" defTabSz="1219170" rtl="0" eaLnBrk="1" latinLnBrk="0" hangingPunct="1">
        <a:lnSpc>
          <a:spcPct val="100000"/>
        </a:lnSpc>
        <a:spcBef>
          <a:spcPts val="667"/>
        </a:spcBef>
        <a:spcAft>
          <a:spcPts val="800"/>
        </a:spcAft>
        <a:buFont typeface="Arial"/>
        <a:buChar char="•"/>
        <a:defRPr sz="1867" b="0" i="0" kern="1200">
          <a:solidFill>
            <a:srgbClr val="595959"/>
          </a:solidFill>
          <a:latin typeface="Arial" charset="0"/>
          <a:ea typeface="Arial" charset="0"/>
          <a:cs typeface="Arial" charset="0"/>
        </a:defRPr>
      </a:lvl2pPr>
      <a:lvl3pPr marL="1523962" indent="-304792" algn="l" defTabSz="1219170" rtl="0" eaLnBrk="1" latinLnBrk="0" hangingPunct="1">
        <a:lnSpc>
          <a:spcPct val="100000"/>
        </a:lnSpc>
        <a:spcBef>
          <a:spcPts val="667"/>
        </a:spcBef>
        <a:spcAft>
          <a:spcPts val="800"/>
        </a:spcAft>
        <a:buFont typeface="Arial"/>
        <a:buChar char="•"/>
        <a:defRPr sz="1600" b="0" i="0" kern="1200">
          <a:solidFill>
            <a:srgbClr val="595959"/>
          </a:solidFill>
          <a:latin typeface="Arial" charset="0"/>
          <a:ea typeface="Arial" charset="0"/>
          <a:cs typeface="Arial" charset="0"/>
        </a:defRPr>
      </a:lvl3pPr>
      <a:lvl4pPr marL="2133547" indent="-304792" algn="l" defTabSz="1219170" rtl="0" eaLnBrk="1" latinLnBrk="0" hangingPunct="1">
        <a:lnSpc>
          <a:spcPct val="100000"/>
        </a:lnSpc>
        <a:spcBef>
          <a:spcPts val="667"/>
        </a:spcBef>
        <a:spcAft>
          <a:spcPts val="800"/>
        </a:spcAft>
        <a:buFont typeface="Arial"/>
        <a:buChar char="•"/>
        <a:defRPr sz="1333" b="0" i="0" kern="1200">
          <a:solidFill>
            <a:srgbClr val="595959"/>
          </a:solidFill>
          <a:latin typeface="Arial" charset="0"/>
          <a:ea typeface="Arial" charset="0"/>
          <a:cs typeface="Arial" charset="0"/>
        </a:defRPr>
      </a:lvl4pPr>
      <a:lvl5pPr marL="2743131" indent="-304792" algn="l" defTabSz="1219170" rtl="0" eaLnBrk="1" latinLnBrk="0" hangingPunct="1">
        <a:lnSpc>
          <a:spcPct val="100000"/>
        </a:lnSpc>
        <a:spcBef>
          <a:spcPts val="667"/>
        </a:spcBef>
        <a:spcAft>
          <a:spcPts val="800"/>
        </a:spcAft>
        <a:buFont typeface="Arial"/>
        <a:buChar char="•"/>
        <a:defRPr sz="1067" b="0" i="0" kern="1200">
          <a:solidFill>
            <a:srgbClr val="595959"/>
          </a:solidFill>
          <a:latin typeface="Arial" charset="0"/>
          <a:ea typeface="Arial" charset="0"/>
          <a:cs typeface="Arial" charset="0"/>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221.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223.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24.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6.xml"/><Relationship Id="rId1" Type="http://schemas.openxmlformats.org/officeDocument/2006/relationships/slideLayout" Target="../slideLayouts/slideLayout223.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15.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10.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15.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1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15.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221.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09.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09.xml"/></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10.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0.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2.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10.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10.xml"/></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14.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10.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4.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4.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4.xml"/></Relationships>
</file>

<file path=ppt/slides/_rels/slide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10.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0.xml"/></Relationships>
</file>

<file path=ppt/slides/_rels/slide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209.xml"/><Relationship Id="rId4" Type="http://schemas.openxmlformats.org/officeDocument/2006/relationships/image" Target="../media/image53.png"/></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0.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0.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10.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url?sa=i&amp;url=https://thriveglobal.com/stories/four-steps-to-launching-a-successful-health-coaching-program/&amp;psig=AOvVaw1AETbcsk_-XY1bMMnhdf1w&amp;ust=1595022628586000&amp;source=images&amp;cd=vfe&amp;ved=0CAIQjRxqFwoTCODFjsng0uoCFQAAAAAdAAAAABAF" TargetMode="External"/><Relationship Id="rId2" Type="http://schemas.openxmlformats.org/officeDocument/2006/relationships/image" Target="../media/image101.png"/><Relationship Id="rId1" Type="http://schemas.openxmlformats.org/officeDocument/2006/relationships/slideLayout" Target="../slideLayouts/slideLayout21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hyperlink" Target="http://www.rhmpi.com/" TargetMode="External"/><Relationship Id="rId2" Type="http://schemas.openxmlformats.org/officeDocument/2006/relationships/image" Target="../media/image105.jpeg"/><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1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20.xml"/><Relationship Id="rId6" Type="http://schemas.openxmlformats.org/officeDocument/2006/relationships/hyperlink" Target="https://amapreventdiabetes.org/" TargetMode="External"/><Relationship Id="rId5" Type="http://schemas.openxmlformats.org/officeDocument/2006/relationships/hyperlink" Target="https://bwhi.org/change-your-lifestyle-cyl2/" TargetMode="External"/><Relationship Id="rId4" Type="http://schemas.openxmlformats.org/officeDocument/2006/relationships/hyperlink" Target="https://www.acpm.org/initiatives/diabetes-preven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10.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215.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15.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209.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10.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4CDC6-E109-4161-B945-0E20B068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323140"/>
            <a:ext cx="10929788" cy="1830739"/>
          </a:xfrm>
          <a:prstGeom prst="rect">
            <a:avLst/>
          </a:prstGeom>
        </p:spPr>
      </p:pic>
      <p:sp>
        <p:nvSpPr>
          <p:cNvPr id="21" name="Rectangle 20">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EBADAC-DD0B-4BEA-A832-CA50A3BAD977}"/>
              </a:ext>
            </a:extLst>
          </p:cNvPr>
          <p:cNvSpPr>
            <a:spLocks noGrp="1"/>
          </p:cNvSpPr>
          <p:nvPr>
            <p:ph type="ctrTitle"/>
          </p:nvPr>
        </p:nvSpPr>
        <p:spPr>
          <a:xfrm>
            <a:off x="1600200" y="4269282"/>
            <a:ext cx="8991600" cy="1264762"/>
          </a:xfrm>
          <a:solidFill>
            <a:srgbClr val="FFFFFF"/>
          </a:solidFill>
          <a:ln w="38100">
            <a:solidFill>
              <a:srgbClr val="404040"/>
            </a:solidFill>
            <a:miter lim="800000"/>
          </a:ln>
        </p:spPr>
        <p:txBody>
          <a:bodyPr anchor="ctr">
            <a:normAutofit/>
          </a:bodyPr>
          <a:lstStyle/>
          <a:p>
            <a:r>
              <a:rPr lang="en-US" sz="2000" b="1" dirty="0">
                <a:solidFill>
                  <a:srgbClr val="404040"/>
                </a:solidFill>
              </a:rPr>
              <a:t>Learning Collaborative to Address Diabetes Prevention :</a:t>
            </a:r>
            <a:r>
              <a:rPr lang="en-US" sz="2000" dirty="0">
                <a:solidFill>
                  <a:srgbClr val="404040"/>
                </a:solidFill>
              </a:rPr>
              <a:t>Social Determinants of Health</a:t>
            </a:r>
            <a:br>
              <a:rPr lang="en-US" sz="2000" dirty="0">
                <a:solidFill>
                  <a:srgbClr val="404040"/>
                </a:solidFill>
              </a:rPr>
            </a:br>
            <a:br>
              <a:rPr lang="en-US" sz="2000" dirty="0">
                <a:solidFill>
                  <a:srgbClr val="404040"/>
                </a:solidFill>
              </a:rPr>
            </a:br>
            <a:r>
              <a:rPr lang="en-US" sz="2000" dirty="0">
                <a:solidFill>
                  <a:srgbClr val="404040"/>
                </a:solidFill>
              </a:rPr>
              <a:t>July 30, 2020 </a:t>
            </a:r>
          </a:p>
        </p:txBody>
      </p:sp>
    </p:spTree>
    <p:extLst>
      <p:ext uri="{BB962C8B-B14F-4D97-AF65-F5344CB8AC3E}">
        <p14:creationId xmlns:p14="http://schemas.microsoft.com/office/powerpoint/2010/main" val="142501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6"/>
          <p:cNvPicPr preferRelativeResize="0"/>
          <p:nvPr/>
        </p:nvPicPr>
        <p:blipFill rotWithShape="1">
          <a:blip r:embed="rId3">
            <a:alphaModFix/>
          </a:blip>
          <a:srcRect l="34224" b="31675"/>
          <a:stretch/>
        </p:blipFill>
        <p:spPr>
          <a:xfrm rot="5400000">
            <a:off x="358640" y="-350111"/>
            <a:ext cx="2489539" cy="3232574"/>
          </a:xfrm>
          <a:prstGeom prst="rect">
            <a:avLst/>
          </a:prstGeom>
          <a:noFill/>
          <a:ln>
            <a:noFill/>
          </a:ln>
        </p:spPr>
      </p:pic>
      <p:pic>
        <p:nvPicPr>
          <p:cNvPr id="184" name="Google Shape;184;p6"/>
          <p:cNvPicPr preferRelativeResize="0"/>
          <p:nvPr/>
        </p:nvPicPr>
        <p:blipFill rotWithShape="1">
          <a:blip r:embed="rId3">
            <a:alphaModFix/>
          </a:blip>
          <a:srcRect l="51397"/>
          <a:stretch/>
        </p:blipFill>
        <p:spPr>
          <a:xfrm rot="5400000">
            <a:off x="4856713" y="-3234498"/>
            <a:ext cx="4107255" cy="10563319"/>
          </a:xfrm>
          <a:prstGeom prst="rect">
            <a:avLst/>
          </a:prstGeom>
          <a:noFill/>
          <a:ln>
            <a:noFill/>
          </a:ln>
        </p:spPr>
      </p:pic>
      <p:sp>
        <p:nvSpPr>
          <p:cNvPr id="185" name="Google Shape;185;p6"/>
          <p:cNvSpPr/>
          <p:nvPr/>
        </p:nvSpPr>
        <p:spPr>
          <a:xfrm>
            <a:off x="1469247" y="3138283"/>
            <a:ext cx="1844257" cy="185252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4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5002420" y="3138283"/>
            <a:ext cx="1844257" cy="185252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8878497" y="3138283"/>
            <a:ext cx="1844257" cy="185252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4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6"/>
          <p:cNvPicPr preferRelativeResize="0"/>
          <p:nvPr/>
        </p:nvPicPr>
        <p:blipFill rotWithShape="1">
          <a:blip r:embed="rId4">
            <a:alphaModFix/>
          </a:blip>
          <a:srcRect/>
          <a:stretch/>
        </p:blipFill>
        <p:spPr>
          <a:xfrm>
            <a:off x="1837042" y="3510211"/>
            <a:ext cx="1108667" cy="1108667"/>
          </a:xfrm>
          <a:prstGeom prst="rect">
            <a:avLst/>
          </a:prstGeom>
          <a:noFill/>
          <a:ln>
            <a:noFill/>
          </a:ln>
        </p:spPr>
      </p:pic>
      <p:pic>
        <p:nvPicPr>
          <p:cNvPr id="189" name="Google Shape;189;p6"/>
          <p:cNvPicPr preferRelativeResize="0"/>
          <p:nvPr/>
        </p:nvPicPr>
        <p:blipFill rotWithShape="1">
          <a:blip r:embed="rId5">
            <a:alphaModFix/>
          </a:blip>
          <a:srcRect/>
          <a:stretch/>
        </p:blipFill>
        <p:spPr>
          <a:xfrm>
            <a:off x="9103415" y="3367333"/>
            <a:ext cx="1394420" cy="1394420"/>
          </a:xfrm>
          <a:prstGeom prst="rect">
            <a:avLst/>
          </a:prstGeom>
          <a:noFill/>
          <a:ln>
            <a:noFill/>
          </a:ln>
        </p:spPr>
      </p:pic>
      <p:pic>
        <p:nvPicPr>
          <p:cNvPr id="190" name="Google Shape;190;p6"/>
          <p:cNvPicPr preferRelativeResize="0"/>
          <p:nvPr/>
        </p:nvPicPr>
        <p:blipFill rotWithShape="1">
          <a:blip r:embed="rId6">
            <a:alphaModFix/>
          </a:blip>
          <a:srcRect/>
          <a:stretch/>
        </p:blipFill>
        <p:spPr>
          <a:xfrm>
            <a:off x="4844548" y="370106"/>
            <a:ext cx="2160002" cy="1036801"/>
          </a:xfrm>
          <a:prstGeom prst="rect">
            <a:avLst/>
          </a:prstGeom>
          <a:noFill/>
          <a:ln>
            <a:noFill/>
          </a:ln>
        </p:spPr>
      </p:pic>
      <p:grpSp>
        <p:nvGrpSpPr>
          <p:cNvPr id="191" name="Google Shape;191;p6"/>
          <p:cNvGrpSpPr/>
          <p:nvPr/>
        </p:nvGrpSpPr>
        <p:grpSpPr>
          <a:xfrm>
            <a:off x="2208047" y="1451185"/>
            <a:ext cx="7775907" cy="1216647"/>
            <a:chOff x="0" y="-9525"/>
            <a:chExt cx="15551814" cy="2433295"/>
          </a:xfrm>
        </p:grpSpPr>
        <p:sp>
          <p:nvSpPr>
            <p:cNvPr id="192" name="Google Shape;192;p6"/>
            <p:cNvSpPr txBox="1"/>
            <p:nvPr/>
          </p:nvSpPr>
          <p:spPr>
            <a:xfrm>
              <a:off x="0" y="-9525"/>
              <a:ext cx="15551814" cy="129343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330" b="1" dirty="0">
                  <a:solidFill>
                    <a:srgbClr val="050707"/>
                  </a:solidFill>
                  <a:latin typeface="Anonymous Pro"/>
                  <a:ea typeface="Anonymous Pro"/>
                  <a:cs typeface="Anonymous Pro"/>
                  <a:sym typeface="Anonymous Pro"/>
                </a:rPr>
                <a:t> CYL</a:t>
              </a:r>
              <a:r>
                <a:rPr lang="en-US" sz="4330" b="1" baseline="30000" dirty="0">
                  <a:solidFill>
                    <a:srgbClr val="050707"/>
                  </a:solidFill>
                  <a:latin typeface="Anonymous Pro"/>
                  <a:ea typeface="Anonymous Pro"/>
                  <a:cs typeface="Anonymous Pro"/>
                  <a:sym typeface="Anonymous Pro"/>
                </a:rPr>
                <a:t>2</a:t>
              </a:r>
              <a:r>
                <a:rPr lang="en-US" sz="4330" b="1" dirty="0">
                  <a:solidFill>
                    <a:srgbClr val="050707"/>
                  </a:solidFill>
                  <a:latin typeface="Anonymous Pro"/>
                  <a:ea typeface="Anonymous Pro"/>
                  <a:cs typeface="Anonymous Pro"/>
                  <a:sym typeface="Anonymous Pro"/>
                </a:rPr>
                <a:t> PROGRAM HIGHLIGHTS</a:t>
              </a:r>
              <a:endParaRPr dirty="0"/>
            </a:p>
          </p:txBody>
        </p:sp>
        <p:sp>
          <p:nvSpPr>
            <p:cNvPr id="193" name="Google Shape;193;p6"/>
            <p:cNvSpPr txBox="1"/>
            <p:nvPr/>
          </p:nvSpPr>
          <p:spPr>
            <a:xfrm>
              <a:off x="0" y="1842456"/>
              <a:ext cx="15551814" cy="581314"/>
            </a:xfrm>
            <a:prstGeom prst="rect">
              <a:avLst/>
            </a:prstGeom>
            <a:noFill/>
            <a:ln>
              <a:noFill/>
            </a:ln>
          </p:spPr>
          <p:txBody>
            <a:bodyPr spcFirstLastPara="1" wrap="square" lIns="0" tIns="0" rIns="0" bIns="0" anchor="t" anchorCtr="0">
              <a:spAutoFit/>
            </a:bodyPr>
            <a:lstStyle/>
            <a:p>
              <a:pPr marL="0" marR="0" lvl="0" indent="0" algn="ctr" rtl="0">
                <a:lnSpc>
                  <a:spcPct val="213333"/>
                </a:lnSpc>
                <a:spcBef>
                  <a:spcPts val="0"/>
                </a:spcBef>
                <a:spcAft>
                  <a:spcPts val="0"/>
                </a:spcAft>
                <a:buNone/>
              </a:pPr>
              <a:endParaRPr sz="1200">
                <a:solidFill>
                  <a:schemeClr val="dk1"/>
                </a:solidFill>
                <a:latin typeface="Calibri"/>
                <a:ea typeface="Calibri"/>
                <a:cs typeface="Calibri"/>
                <a:sym typeface="Calibri"/>
              </a:endParaRPr>
            </a:p>
          </p:txBody>
        </p:sp>
      </p:grpSp>
      <p:sp>
        <p:nvSpPr>
          <p:cNvPr id="194" name="Google Shape;194;p6"/>
          <p:cNvSpPr txBox="1"/>
          <p:nvPr/>
        </p:nvSpPr>
        <p:spPr>
          <a:xfrm>
            <a:off x="609983" y="5308175"/>
            <a:ext cx="3335456" cy="646716"/>
          </a:xfrm>
          <a:prstGeom prst="rect">
            <a:avLst/>
          </a:prstGeom>
          <a:noFill/>
          <a:ln>
            <a:noFill/>
          </a:ln>
        </p:spPr>
        <p:txBody>
          <a:bodyPr spcFirstLastPara="1" wrap="square" lIns="0" tIns="0" rIns="0" bIns="0" anchor="t" anchorCtr="0">
            <a:spAutoFit/>
          </a:bodyPr>
          <a:lstStyle/>
          <a:p>
            <a:pPr marL="0" marR="0" lvl="0" indent="0" algn="ctr" rtl="0">
              <a:lnSpc>
                <a:spcPct val="139957"/>
              </a:lnSpc>
              <a:spcBef>
                <a:spcPts val="0"/>
              </a:spcBef>
              <a:spcAft>
                <a:spcPts val="0"/>
              </a:spcAft>
              <a:buNone/>
            </a:pPr>
            <a:r>
              <a:rPr lang="en-US" sz="1867">
                <a:solidFill>
                  <a:srgbClr val="050707"/>
                </a:solidFill>
                <a:latin typeface="Anonymous Pro"/>
                <a:ea typeface="Anonymous Pro"/>
                <a:cs typeface="Anonymous Pro"/>
                <a:sym typeface="Anonymous Pro"/>
              </a:rPr>
              <a:t> 2012 One of CDC original six National DPP organizations </a:t>
            </a:r>
            <a:endParaRPr/>
          </a:p>
        </p:txBody>
      </p:sp>
      <p:sp>
        <p:nvSpPr>
          <p:cNvPr id="195" name="Google Shape;195;p6"/>
          <p:cNvSpPr txBox="1"/>
          <p:nvPr/>
        </p:nvSpPr>
        <p:spPr>
          <a:xfrm>
            <a:off x="4573884" y="5308175"/>
            <a:ext cx="2701329" cy="646716"/>
          </a:xfrm>
          <a:prstGeom prst="rect">
            <a:avLst/>
          </a:prstGeom>
          <a:noFill/>
          <a:ln>
            <a:noFill/>
          </a:ln>
        </p:spPr>
        <p:txBody>
          <a:bodyPr spcFirstLastPara="1" wrap="square" lIns="0" tIns="0" rIns="0" bIns="0" anchor="t" anchorCtr="0">
            <a:spAutoFit/>
          </a:bodyPr>
          <a:lstStyle/>
          <a:p>
            <a:pPr marL="0" marR="0" lvl="0" indent="0" algn="ctr" rtl="0">
              <a:lnSpc>
                <a:spcPct val="139957"/>
              </a:lnSpc>
              <a:spcBef>
                <a:spcPts val="0"/>
              </a:spcBef>
              <a:spcAft>
                <a:spcPts val="0"/>
              </a:spcAft>
              <a:buNone/>
            </a:pPr>
            <a:r>
              <a:rPr lang="en-US" sz="1867">
                <a:solidFill>
                  <a:srgbClr val="050707"/>
                </a:solidFill>
                <a:latin typeface="Anonymous Pro"/>
                <a:ea typeface="Anonymous Pro"/>
                <a:cs typeface="Anonymous Pro"/>
                <a:sym typeface="Anonymous Pro"/>
              </a:rPr>
              <a:t>195 classes, 149 locations, 18 partners </a:t>
            </a:r>
            <a:endParaRPr/>
          </a:p>
        </p:txBody>
      </p:sp>
      <p:sp>
        <p:nvSpPr>
          <p:cNvPr id="196" name="Google Shape;196;p6"/>
          <p:cNvSpPr txBox="1"/>
          <p:nvPr/>
        </p:nvSpPr>
        <p:spPr>
          <a:xfrm>
            <a:off x="8449961" y="5308175"/>
            <a:ext cx="2701329" cy="980140"/>
          </a:xfrm>
          <a:prstGeom prst="rect">
            <a:avLst/>
          </a:prstGeom>
          <a:noFill/>
          <a:ln>
            <a:noFill/>
          </a:ln>
        </p:spPr>
        <p:txBody>
          <a:bodyPr spcFirstLastPara="1" wrap="square" lIns="0" tIns="0" rIns="0" bIns="0" anchor="t" anchorCtr="0">
            <a:spAutoFit/>
          </a:bodyPr>
          <a:lstStyle/>
          <a:p>
            <a:pPr marL="0" marR="0" lvl="0" indent="0" algn="ctr" rtl="0">
              <a:lnSpc>
                <a:spcPct val="139957"/>
              </a:lnSpc>
              <a:spcBef>
                <a:spcPts val="0"/>
              </a:spcBef>
              <a:spcAft>
                <a:spcPts val="0"/>
              </a:spcAft>
              <a:buNone/>
            </a:pPr>
            <a:r>
              <a:rPr lang="en-US" sz="1867">
                <a:solidFill>
                  <a:srgbClr val="050707"/>
                </a:solidFill>
                <a:latin typeface="Anonymous Pro"/>
                <a:ea typeface="Anonymous Pro"/>
                <a:cs typeface="Anonymous Pro"/>
                <a:sym typeface="Anonymous Pro"/>
              </a:rPr>
              <a:t>2015 Designated CDC training entity 200 coaches trained</a:t>
            </a:r>
            <a:endParaRPr/>
          </a:p>
        </p:txBody>
      </p:sp>
      <p:pic>
        <p:nvPicPr>
          <p:cNvPr id="197" name="Google Shape;197;p6"/>
          <p:cNvPicPr preferRelativeResize="0"/>
          <p:nvPr/>
        </p:nvPicPr>
        <p:blipFill rotWithShape="1">
          <a:blip r:embed="rId7">
            <a:alphaModFix/>
          </a:blip>
          <a:srcRect/>
          <a:stretch/>
        </p:blipFill>
        <p:spPr>
          <a:xfrm>
            <a:off x="5210173" y="3388711"/>
            <a:ext cx="1428750" cy="1428750"/>
          </a:xfrm>
          <a:prstGeom prst="rect">
            <a:avLst/>
          </a:prstGeom>
          <a:noFill/>
          <a:ln>
            <a:noFill/>
          </a:ln>
        </p:spPr>
      </p:pic>
      <p:pic>
        <p:nvPicPr>
          <p:cNvPr id="198" name="Google Shape;198;p6" descr="/Users/Jphee/Library/Group Containers/L48J367XN4.com.infraware.PolarisOffice/fImage709351389397.png"/>
          <p:cNvPicPr preferRelativeResize="0"/>
          <p:nvPr/>
        </p:nvPicPr>
        <p:blipFill rotWithShape="1">
          <a:blip r:embed="rId8">
            <a:alphaModFix/>
          </a:blip>
          <a:srcRect/>
          <a:stretch/>
        </p:blipFill>
        <p:spPr>
          <a:xfrm>
            <a:off x="-186253" y="-10560"/>
            <a:ext cx="6999514" cy="6965152"/>
          </a:xfrm>
          <a:prstGeom prst="rect">
            <a:avLst/>
          </a:prstGeom>
          <a:noFill/>
          <a:ln>
            <a:noFill/>
          </a:ln>
        </p:spPr>
      </p:pic>
    </p:spTree>
    <p:extLst>
      <p:ext uri="{BB962C8B-B14F-4D97-AF65-F5344CB8AC3E}">
        <p14:creationId xmlns:p14="http://schemas.microsoft.com/office/powerpoint/2010/main" val="196373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0" name="Google Shape;280;p17" descr="A person smiling for the camera&#10;&#10;Description automatically generated"/>
          <p:cNvPicPr preferRelativeResize="0"/>
          <p:nvPr/>
        </p:nvPicPr>
        <p:blipFill rotWithShape="1">
          <a:blip r:embed="rId3">
            <a:alphaModFix amt="50000"/>
          </a:blip>
          <a:srcRect b="15730"/>
          <a:stretch/>
        </p:blipFill>
        <p:spPr>
          <a:xfrm>
            <a:off x="-20845" y="1"/>
            <a:ext cx="12191980" cy="6857999"/>
          </a:xfrm>
          <a:prstGeom prst="rect">
            <a:avLst/>
          </a:prstGeom>
          <a:noFill/>
          <a:ln>
            <a:noFill/>
          </a:ln>
        </p:spPr>
      </p:pic>
      <p:sp>
        <p:nvSpPr>
          <p:cNvPr id="281" name="Google Shape;281;p17"/>
          <p:cNvSpPr/>
          <p:nvPr/>
        </p:nvSpPr>
        <p:spPr>
          <a:xfrm>
            <a:off x="1438280" y="4879258"/>
            <a:ext cx="10774566" cy="1325738"/>
          </a:xfrm>
          <a:prstGeom prst="rect">
            <a:avLst/>
          </a:prstGeom>
          <a:solidFill>
            <a:srgbClr val="AC2376">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7"/>
          <p:cNvSpPr txBox="1"/>
          <p:nvPr/>
        </p:nvSpPr>
        <p:spPr>
          <a:xfrm>
            <a:off x="1438279" y="3087606"/>
            <a:ext cx="10502900" cy="2900518"/>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6000">
                <a:solidFill>
                  <a:srgbClr val="FFFFFF"/>
                </a:solidFill>
                <a:latin typeface="Calibri"/>
                <a:ea typeface="Calibri"/>
                <a:cs typeface="Calibri"/>
                <a:sym typeface="Calibri"/>
              </a:rPr>
              <a:t>How Black Women Define Health</a:t>
            </a:r>
            <a:endParaRPr/>
          </a:p>
        </p:txBody>
      </p:sp>
    </p:spTree>
    <p:extLst>
      <p:ext uri="{BB962C8B-B14F-4D97-AF65-F5344CB8AC3E}">
        <p14:creationId xmlns:p14="http://schemas.microsoft.com/office/powerpoint/2010/main" val="161363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73917A-C12B-034D-A78F-CCA6C2B641D6}"/>
              </a:ext>
            </a:extLst>
          </p:cNvPr>
          <p:cNvPicPr>
            <a:picLocks noGrp="1" noChangeAspect="1"/>
          </p:cNvPicPr>
          <p:nvPr>
            <p:ph type="pic" sz="quarter" idx="13"/>
          </p:nvPr>
        </p:nvPicPr>
        <p:blipFill>
          <a:blip r:embed="rId3"/>
          <a:srcRect t="7889" b="7889"/>
          <a:stretch>
            <a:fillRect/>
          </a:stretch>
        </p:blipFill>
        <p:spPr/>
      </p:pic>
      <p:sp>
        <p:nvSpPr>
          <p:cNvPr id="5" name="Freeform 4">
            <a:extLst>
              <a:ext uri="{FF2B5EF4-FFF2-40B4-BE49-F238E27FC236}">
                <a16:creationId xmlns:a16="http://schemas.microsoft.com/office/drawing/2014/main" id="{FA17FD33-8CF0-4848-89C8-8F1047ED25C1}"/>
              </a:ext>
            </a:extLst>
          </p:cNvPr>
          <p:cNvSpPr/>
          <p:nvPr/>
        </p:nvSpPr>
        <p:spPr>
          <a:xfrm flipH="1">
            <a:off x="1587" y="0"/>
            <a:ext cx="7287855" cy="6859690"/>
          </a:xfrm>
          <a:custGeom>
            <a:avLst/>
            <a:gdLst>
              <a:gd name="connsiteX0" fmla="*/ 2483124 w 5460510"/>
              <a:gd name="connsiteY0" fmla="*/ 0 h 5143500"/>
              <a:gd name="connsiteX1" fmla="*/ 3448297 w 5460510"/>
              <a:gd name="connsiteY1" fmla="*/ 0 h 5143500"/>
              <a:gd name="connsiteX2" fmla="*/ 4717679 w 5460510"/>
              <a:gd name="connsiteY2" fmla="*/ 0 h 5143500"/>
              <a:gd name="connsiteX3" fmla="*/ 4741319 w 5460510"/>
              <a:gd name="connsiteY3" fmla="*/ 0 h 5143500"/>
              <a:gd name="connsiteX4" fmla="*/ 5318193 w 5460510"/>
              <a:gd name="connsiteY4" fmla="*/ 0 h 5143500"/>
              <a:gd name="connsiteX5" fmla="*/ 5460510 w 5460510"/>
              <a:gd name="connsiteY5" fmla="*/ 0 h 5143500"/>
              <a:gd name="connsiteX6" fmla="*/ 5460510 w 5460510"/>
              <a:gd name="connsiteY6" fmla="*/ 5143500 h 5143500"/>
              <a:gd name="connsiteX7" fmla="*/ 5318193 w 5460510"/>
              <a:gd name="connsiteY7" fmla="*/ 5143500 h 5143500"/>
              <a:gd name="connsiteX8" fmla="*/ 4741319 w 5460510"/>
              <a:gd name="connsiteY8" fmla="*/ 5143500 h 5143500"/>
              <a:gd name="connsiteX9" fmla="*/ 4717679 w 5460510"/>
              <a:gd name="connsiteY9" fmla="*/ 5143500 h 5143500"/>
              <a:gd name="connsiteX10" fmla="*/ 3448297 w 5460510"/>
              <a:gd name="connsiteY10" fmla="*/ 5143500 h 5143500"/>
              <a:gd name="connsiteX11" fmla="*/ 0 w 546051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0510" h="514350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AC2376">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extBox 5">
            <a:extLst>
              <a:ext uri="{FF2B5EF4-FFF2-40B4-BE49-F238E27FC236}">
                <a16:creationId xmlns:a16="http://schemas.microsoft.com/office/drawing/2014/main" id="{78BD7F18-F7B8-EB4F-AA27-3E78F219CDD9}"/>
              </a:ext>
            </a:extLst>
          </p:cNvPr>
          <p:cNvSpPr txBox="1"/>
          <p:nvPr/>
        </p:nvSpPr>
        <p:spPr>
          <a:xfrm>
            <a:off x="309155" y="3887438"/>
            <a:ext cx="5460274" cy="1421928"/>
          </a:xfrm>
          <a:prstGeom prst="rect">
            <a:avLst/>
          </a:prstGeom>
          <a:noFill/>
        </p:spPr>
        <p:txBody>
          <a:bodyPr wrap="square" rtlCol="0">
            <a:spAutoFit/>
          </a:bodyPr>
          <a:lstStyle/>
          <a:p>
            <a:pPr>
              <a:lnSpc>
                <a:spcPct val="90000"/>
              </a:lnSpc>
            </a:pPr>
            <a:r>
              <a:rPr lang="en-US" sz="3200" i="1" dirty="0">
                <a:solidFill>
                  <a:schemeClr val="bg1"/>
                </a:solidFill>
                <a:latin typeface="Lato Light"/>
                <a:cs typeface="Lato Black"/>
              </a:rPr>
              <a:t>Black women are 2 times more likely to die due to type 2 diabetes than white women. </a:t>
            </a:r>
            <a:endParaRPr lang="en-US" sz="2400" dirty="0">
              <a:solidFill>
                <a:schemeClr val="bg1"/>
              </a:solidFill>
              <a:latin typeface="Lato Black"/>
              <a:cs typeface="Lato Black"/>
            </a:endParaRPr>
          </a:p>
        </p:txBody>
      </p:sp>
      <p:pic>
        <p:nvPicPr>
          <p:cNvPr id="7" name="Picture 6" descr="A close up of a logo&#10;&#10;Description automatically generated">
            <a:extLst>
              <a:ext uri="{FF2B5EF4-FFF2-40B4-BE49-F238E27FC236}">
                <a16:creationId xmlns:a16="http://schemas.microsoft.com/office/drawing/2014/main" id="{1BD58759-C6D1-F446-8684-AA778D37E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94" y="329839"/>
            <a:ext cx="1906526" cy="909194"/>
          </a:xfrm>
          <a:prstGeom prst="rect">
            <a:avLst/>
          </a:prstGeom>
        </p:spPr>
      </p:pic>
    </p:spTree>
    <p:extLst>
      <p:ext uri="{BB962C8B-B14F-4D97-AF65-F5344CB8AC3E}">
        <p14:creationId xmlns:p14="http://schemas.microsoft.com/office/powerpoint/2010/main" val="352061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2"/>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67029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8" descr="A picture containing person, indoor&#10;&#10;Description automatically generated"/>
          <p:cNvPicPr preferRelativeResize="0">
            <a:picLocks noGrp="1"/>
          </p:cNvPicPr>
          <p:nvPr>
            <p:ph type="pic" idx="2"/>
          </p:nvPr>
        </p:nvPicPr>
        <p:blipFill rotWithShape="1">
          <a:blip r:embed="rId3">
            <a:alphaModFix/>
          </a:blip>
          <a:srcRect t="21926" b="21925"/>
          <a:stretch/>
        </p:blipFill>
        <p:spPr>
          <a:xfrm>
            <a:off x="-198120" y="0"/>
            <a:ext cx="12390121" cy="6858000"/>
          </a:xfrm>
          <a:prstGeom prst="rect">
            <a:avLst/>
          </a:prstGeom>
          <a:noFill/>
          <a:ln>
            <a:noFill/>
          </a:ln>
        </p:spPr>
      </p:pic>
      <p:cxnSp>
        <p:nvCxnSpPr>
          <p:cNvPr id="289" name="Google Shape;289;p18"/>
          <p:cNvCxnSpPr/>
          <p:nvPr/>
        </p:nvCxnSpPr>
        <p:spPr>
          <a:xfrm>
            <a:off x="748577" y="-874184"/>
            <a:ext cx="0" cy="0"/>
          </a:xfrm>
          <a:prstGeom prst="straightConnector1">
            <a:avLst/>
          </a:prstGeom>
          <a:noFill/>
          <a:ln>
            <a:noFill/>
          </a:ln>
        </p:spPr>
      </p:cxnSp>
      <p:cxnSp>
        <p:nvCxnSpPr>
          <p:cNvPr id="290" name="Google Shape;290;p18"/>
          <p:cNvCxnSpPr/>
          <p:nvPr/>
        </p:nvCxnSpPr>
        <p:spPr>
          <a:xfrm>
            <a:off x="748577" y="-874184"/>
            <a:ext cx="0" cy="0"/>
          </a:xfrm>
          <a:prstGeom prst="straightConnector1">
            <a:avLst/>
          </a:prstGeom>
          <a:noFill/>
          <a:ln>
            <a:noFill/>
          </a:ln>
        </p:spPr>
      </p:cxnSp>
      <p:sp>
        <p:nvSpPr>
          <p:cNvPr id="291" name="Google Shape;291;p18"/>
          <p:cNvSpPr/>
          <p:nvPr/>
        </p:nvSpPr>
        <p:spPr>
          <a:xfrm flipH="1">
            <a:off x="-198120" y="-1690"/>
            <a:ext cx="7633406" cy="6859690"/>
          </a:xfrm>
          <a:custGeom>
            <a:avLst/>
            <a:gdLst/>
            <a:ahLst/>
            <a:cxnLst/>
            <a:rect l="l" t="t" r="r" b="b"/>
            <a:pathLst>
              <a:path w="5460510" h="5143500" extrusionOk="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AC2376">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292" name="Google Shape;292;p18"/>
          <p:cNvSpPr txBox="1"/>
          <p:nvPr/>
        </p:nvSpPr>
        <p:spPr>
          <a:xfrm>
            <a:off x="97217" y="1568872"/>
            <a:ext cx="4881183"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endParaRPr sz="4000" dirty="0">
              <a:solidFill>
                <a:schemeClr val="lt1"/>
              </a:solidFill>
              <a:latin typeface="Lato Black"/>
              <a:ea typeface="Lato Black"/>
              <a:cs typeface="Lato Black"/>
              <a:sym typeface="Lato Black"/>
            </a:endParaRPr>
          </a:p>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 Stress </a:t>
            </a:r>
            <a:endParaRPr dirty="0"/>
          </a:p>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&amp; </a:t>
            </a:r>
            <a:endParaRPr dirty="0"/>
          </a:p>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Black Women</a:t>
            </a:r>
            <a:endParaRPr dirty="0"/>
          </a:p>
          <a:p>
            <a:pPr marL="0" marR="0" lvl="0" indent="0" algn="l" rtl="0">
              <a:lnSpc>
                <a:spcPct val="90000"/>
              </a:lnSpc>
              <a:spcBef>
                <a:spcPts val="0"/>
              </a:spcBef>
              <a:spcAft>
                <a:spcPts val="0"/>
              </a:spcAft>
              <a:buNone/>
            </a:pPr>
            <a:endParaRPr sz="4000" dirty="0">
              <a:solidFill>
                <a:schemeClr val="lt1"/>
              </a:solidFill>
              <a:latin typeface="Lato Black"/>
              <a:ea typeface="Lato Black"/>
              <a:cs typeface="Lato Black"/>
              <a:sym typeface="Lato Black"/>
            </a:endParaRPr>
          </a:p>
          <a:p>
            <a:pPr marL="571500" marR="0" lvl="0" indent="-571500" algn="l" rtl="0">
              <a:lnSpc>
                <a:spcPct val="90000"/>
              </a:lnSpc>
              <a:spcBef>
                <a:spcPts val="0"/>
              </a:spcBef>
              <a:spcAft>
                <a:spcPts val="0"/>
              </a:spcAft>
              <a:buClr>
                <a:schemeClr val="lt1"/>
              </a:buClr>
              <a:buSzPts val="3000"/>
              <a:buFont typeface="Arial"/>
              <a:buChar char="•"/>
            </a:pPr>
            <a:r>
              <a:rPr lang="en-US" sz="3000" dirty="0">
                <a:solidFill>
                  <a:schemeClr val="lt1"/>
                </a:solidFill>
                <a:latin typeface="Lato Black"/>
                <a:ea typeface="Lato Black"/>
                <a:cs typeface="Lato Black"/>
                <a:sym typeface="Lato Black"/>
              </a:rPr>
              <a:t>Cortisol</a:t>
            </a:r>
            <a:endParaRPr dirty="0"/>
          </a:p>
          <a:p>
            <a:pPr marL="571500" marR="0" lvl="0" indent="-571500" algn="l" rtl="0">
              <a:lnSpc>
                <a:spcPct val="90000"/>
              </a:lnSpc>
              <a:spcBef>
                <a:spcPts val="0"/>
              </a:spcBef>
              <a:spcAft>
                <a:spcPts val="0"/>
              </a:spcAft>
              <a:buClr>
                <a:schemeClr val="lt1"/>
              </a:buClr>
              <a:buSzPts val="3000"/>
              <a:buFont typeface="Arial"/>
              <a:buChar char="•"/>
            </a:pPr>
            <a:r>
              <a:rPr lang="en-US" sz="3000" dirty="0">
                <a:solidFill>
                  <a:schemeClr val="lt1"/>
                </a:solidFill>
                <a:latin typeface="Lato Black"/>
                <a:ea typeface="Lato Black"/>
                <a:cs typeface="Lato Black"/>
                <a:sym typeface="Lato Black"/>
              </a:rPr>
              <a:t>Weathering</a:t>
            </a:r>
            <a:endParaRPr dirty="0"/>
          </a:p>
          <a:p>
            <a:pPr marL="571500" marR="0" lvl="0" indent="-571500" algn="l" rtl="0">
              <a:lnSpc>
                <a:spcPct val="90000"/>
              </a:lnSpc>
              <a:spcBef>
                <a:spcPts val="0"/>
              </a:spcBef>
              <a:spcAft>
                <a:spcPts val="0"/>
              </a:spcAft>
              <a:buClr>
                <a:schemeClr val="lt1"/>
              </a:buClr>
              <a:buSzPts val="3000"/>
              <a:buFont typeface="Arial"/>
              <a:buChar char="•"/>
            </a:pPr>
            <a:r>
              <a:rPr lang="en-US" sz="3000" dirty="0">
                <a:solidFill>
                  <a:schemeClr val="lt1"/>
                </a:solidFill>
                <a:latin typeface="Lato Black"/>
                <a:ea typeface="Lato Black"/>
                <a:cs typeface="Lato Black"/>
                <a:sym typeface="Lato Black"/>
              </a:rPr>
              <a:t>Metabolic Changes</a:t>
            </a:r>
            <a:endParaRPr dirty="0"/>
          </a:p>
          <a:p>
            <a:pPr marL="571500" marR="0" lvl="0" indent="-571500" algn="l" rtl="0">
              <a:lnSpc>
                <a:spcPct val="90000"/>
              </a:lnSpc>
              <a:spcBef>
                <a:spcPts val="0"/>
              </a:spcBef>
              <a:spcAft>
                <a:spcPts val="0"/>
              </a:spcAft>
              <a:buClr>
                <a:schemeClr val="lt1"/>
              </a:buClr>
              <a:buSzPts val="3000"/>
              <a:buFont typeface="Arial"/>
              <a:buChar char="•"/>
            </a:pPr>
            <a:r>
              <a:rPr lang="en-US" sz="3000" dirty="0">
                <a:solidFill>
                  <a:schemeClr val="lt1"/>
                </a:solidFill>
                <a:latin typeface="Lato Black"/>
                <a:ea typeface="Lato Black"/>
                <a:cs typeface="Lato Black"/>
                <a:sym typeface="Lato Black"/>
              </a:rPr>
              <a:t>Epigenetics</a:t>
            </a:r>
            <a:endParaRPr dirty="0"/>
          </a:p>
        </p:txBody>
      </p:sp>
      <p:pic>
        <p:nvPicPr>
          <p:cNvPr id="293" name="Google Shape;293;p18" descr="A close up of a logo&#10;&#10;Description automatically generated"/>
          <p:cNvPicPr preferRelativeResize="0"/>
          <p:nvPr/>
        </p:nvPicPr>
        <p:blipFill rotWithShape="1">
          <a:blip r:embed="rId4">
            <a:alphaModFix/>
          </a:blip>
          <a:srcRect/>
          <a:stretch/>
        </p:blipFill>
        <p:spPr>
          <a:xfrm>
            <a:off x="501394" y="329839"/>
            <a:ext cx="1906526" cy="909194"/>
          </a:xfrm>
          <a:prstGeom prst="rect">
            <a:avLst/>
          </a:prstGeom>
          <a:noFill/>
          <a:ln>
            <a:noFill/>
          </a:ln>
        </p:spPr>
      </p:pic>
    </p:spTree>
    <p:extLst>
      <p:ext uri="{BB962C8B-B14F-4D97-AF65-F5344CB8AC3E}">
        <p14:creationId xmlns:p14="http://schemas.microsoft.com/office/powerpoint/2010/main" val="3242118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77"/>
          <p:cNvSpPr>
            <a:spLocks noGrp="1"/>
          </p:cNvSpPr>
          <p:nvPr>
            <p:ph type="sldNum" sz="quarter" idx="15"/>
          </p:nvPr>
        </p:nvSpPr>
        <p:spPr/>
        <p:txBody>
          <a:bodyPr/>
          <a:lstStyle/>
          <a:p>
            <a:pPr>
              <a:defRPr>
                <a:uFillTx/>
              </a:defRPr>
            </a:pPr>
            <a:fld id="{3568B23A-77E5-4082-A949-F92163FBED38}" type="slidenum">
              <a:rPr lang="en-US">
                <a:uFillTx/>
              </a:rPr>
              <a:pPr>
                <a:defRPr>
                  <a:uFillTx/>
                </a:defRPr>
              </a:pPr>
              <a:t>15</a:t>
            </a:fld>
            <a:endParaRPr lang="en-US" dirty="0">
              <a:uFillTx/>
            </a:endParaRPr>
          </a:p>
        </p:txBody>
      </p:sp>
      <p:sp>
        <p:nvSpPr>
          <p:cNvPr id="5" name="Title 4"/>
          <p:cNvSpPr>
            <a:spLocks noGrp="1"/>
          </p:cNvSpPr>
          <p:nvPr>
            <p:ph type="title"/>
          </p:nvPr>
        </p:nvSpPr>
        <p:spPr>
          <a:xfrm>
            <a:off x="2646810" y="3475037"/>
            <a:ext cx="5072062" cy="500062"/>
          </a:xfrm>
        </p:spPr>
        <p:txBody>
          <a:bodyPr rtlCol="0"/>
          <a:lstStyle/>
          <a:p>
            <a:pPr>
              <a:defRPr b="0">
                <a:uFillTx/>
              </a:defRPr>
            </a:pPr>
            <a:r>
              <a:rPr lang="en-US" dirty="0">
                <a:uFillTx/>
              </a:rPr>
              <a:t>Black women have 15% more cortisol in their blood stream at any point in time</a:t>
            </a:r>
          </a:p>
        </p:txBody>
      </p:sp>
      <p:grpSp>
        <p:nvGrpSpPr>
          <p:cNvPr id="16391" name="Group 51"/>
          <p:cNvGrpSpPr/>
          <p:nvPr/>
        </p:nvGrpSpPr>
        <p:grpSpPr>
          <a:xfrm flipV="1">
            <a:off x="4927253" y="2151063"/>
            <a:ext cx="700088" cy="387350"/>
            <a:chOff x="4931858" y="2621736"/>
            <a:chExt cx="701649" cy="387682"/>
          </a:xfrm>
        </p:grpSpPr>
        <p:sp>
          <p:nvSpPr>
            <p:cNvPr id="53" name="Isosceles Triangle 52"/>
            <p:cNvSpPr>
              <a:spLocks/>
            </p:cNvSpPr>
            <p:nvPr/>
          </p:nvSpPr>
          <p:spPr>
            <a:xfrm rot="10800000">
              <a:off x="4931858" y="2621736"/>
              <a:ext cx="256158" cy="220852"/>
            </a:xfrm>
            <a:prstGeom prst="triangle">
              <a:avLst/>
            </a:prstGeom>
            <a:solidFill>
              <a:srgbClr val="AC23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dirty="0">
                <a:uFillTx/>
              </a:endParaRPr>
            </a:p>
          </p:txBody>
        </p:sp>
        <p:sp>
          <p:nvSpPr>
            <p:cNvPr id="55" name="Isosceles Triangle 54"/>
            <p:cNvSpPr>
              <a:spLocks/>
            </p:cNvSpPr>
            <p:nvPr/>
          </p:nvSpPr>
          <p:spPr>
            <a:xfrm rot="10800000">
              <a:off x="5377349" y="2621736"/>
              <a:ext cx="256158" cy="220852"/>
            </a:xfrm>
            <a:prstGeom prst="triangle">
              <a:avLst/>
            </a:prstGeom>
            <a:solidFill>
              <a:srgbClr val="002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dirty="0">
                <a:uFillTx/>
              </a:endParaRPr>
            </a:p>
          </p:txBody>
        </p:sp>
        <p:sp>
          <p:nvSpPr>
            <p:cNvPr id="54" name="Isosceles Triangle 53"/>
            <p:cNvSpPr>
              <a:spLocks/>
            </p:cNvSpPr>
            <p:nvPr/>
          </p:nvSpPr>
          <p:spPr>
            <a:xfrm rot="10800000">
              <a:off x="5057551" y="2621736"/>
              <a:ext cx="450264" cy="387682"/>
            </a:xfrm>
            <a:prstGeom prst="triangle">
              <a:avLst/>
            </a:prstGeom>
            <a:solidFill>
              <a:srgbClr val="50B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dirty="0">
                <a:uFillTx/>
              </a:endParaRPr>
            </a:p>
          </p:txBody>
        </p:sp>
      </p:grpSp>
      <p:pic>
        <p:nvPicPr>
          <p:cNvPr id="29" name="pasted-image.pdf"/>
          <p:cNvPicPr>
            <a:picLocks noChangeAspect="1"/>
          </p:cNvPicPr>
          <p:nvPr/>
        </p:nvPicPr>
        <p:blipFill>
          <a:blip r:embed="rId3"/>
          <a:stretch>
            <a:fillRect/>
          </a:stretch>
        </p:blipFill>
        <p:spPr>
          <a:xfrm>
            <a:off x="0" y="4844"/>
            <a:ext cx="5878510" cy="6834369"/>
          </a:xfrm>
          <a:prstGeom prst="rect">
            <a:avLst/>
          </a:prstGeom>
          <a:ln w="12700">
            <a:miter lim="400000"/>
          </a:ln>
        </p:spPr>
      </p:pic>
      <p:grpSp>
        <p:nvGrpSpPr>
          <p:cNvPr id="16393" name="Group 57"/>
          <p:cNvGrpSpPr/>
          <p:nvPr/>
        </p:nvGrpSpPr>
        <p:grpSpPr>
          <a:xfrm>
            <a:off x="4973286" y="4810126"/>
            <a:ext cx="700088" cy="387350"/>
            <a:chOff x="4931858" y="2621736"/>
            <a:chExt cx="701649" cy="387682"/>
          </a:xfrm>
        </p:grpSpPr>
        <p:sp>
          <p:nvSpPr>
            <p:cNvPr id="59" name="Isosceles Triangle 58"/>
            <p:cNvSpPr>
              <a:spLocks/>
            </p:cNvSpPr>
            <p:nvPr/>
          </p:nvSpPr>
          <p:spPr>
            <a:xfrm rot="10800000">
              <a:off x="4931858" y="2621736"/>
              <a:ext cx="256158" cy="220852"/>
            </a:xfrm>
            <a:prstGeom prst="triangle">
              <a:avLst/>
            </a:prstGeom>
            <a:solidFill>
              <a:srgbClr val="AC23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dirty="0">
                <a:uFillTx/>
              </a:endParaRPr>
            </a:p>
          </p:txBody>
        </p:sp>
        <p:sp>
          <p:nvSpPr>
            <p:cNvPr id="61" name="Isosceles Triangle 60"/>
            <p:cNvSpPr>
              <a:spLocks/>
            </p:cNvSpPr>
            <p:nvPr/>
          </p:nvSpPr>
          <p:spPr>
            <a:xfrm rot="10800000">
              <a:off x="5377349" y="2621736"/>
              <a:ext cx="256158" cy="220852"/>
            </a:xfrm>
            <a:prstGeom prst="triangle">
              <a:avLst/>
            </a:prstGeom>
            <a:solidFill>
              <a:srgbClr val="002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dirty="0">
                <a:uFillTx/>
              </a:endParaRPr>
            </a:p>
          </p:txBody>
        </p:sp>
        <p:sp>
          <p:nvSpPr>
            <p:cNvPr id="60" name="Isosceles Triangle 59"/>
            <p:cNvSpPr>
              <a:spLocks/>
            </p:cNvSpPr>
            <p:nvPr/>
          </p:nvSpPr>
          <p:spPr>
            <a:xfrm rot="10800000">
              <a:off x="5057551" y="2621736"/>
              <a:ext cx="450264" cy="387682"/>
            </a:xfrm>
            <a:prstGeom prst="triangle">
              <a:avLst/>
            </a:prstGeom>
            <a:solidFill>
              <a:srgbClr val="50B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1" fontAlgn="auto" hangingPunct="1">
                <a:spcBef>
                  <a:spcPts val="0"/>
                </a:spcBef>
                <a:spcAft>
                  <a:spcPts val="0"/>
                </a:spcAft>
                <a:defRPr>
                  <a:uFillTx/>
                </a:defRPr>
              </a:pPr>
              <a:endParaRPr lang="en-US" sz="1351">
                <a:uFillTx/>
              </a:endParaRPr>
            </a:p>
          </p:txBody>
        </p:sp>
      </p:grpSp>
      <p:pic>
        <p:nvPicPr>
          <p:cNvPr id="30" name="Google Shape;247;p35" descr="/Users/Jphee/Library/Group Containers/L48J367XN4.com.infraware.PolarisOffice/fImage105401419553.png"/>
          <p:cNvPicPr preferRelativeResize="0"/>
          <p:nvPr/>
        </p:nvPicPr>
        <p:blipFill rotWithShape="1">
          <a:blip r:embed="rId4"/>
          <a:srcRect/>
          <a:stretch/>
        </p:blipFill>
        <p:spPr>
          <a:xfrm>
            <a:off x="10642600" y="158051"/>
            <a:ext cx="1368919" cy="779183"/>
          </a:xfrm>
          <a:prstGeom prst="rect">
            <a:avLst/>
          </a:prstGeom>
          <a:noFill/>
          <a:ln>
            <a:noFill/>
          </a:ln>
        </p:spPr>
      </p:pic>
    </p:spTree>
    <p:extLst>
      <p:ext uri="{BB962C8B-B14F-4D97-AF65-F5344CB8AC3E}">
        <p14:creationId xmlns:p14="http://schemas.microsoft.com/office/powerpoint/2010/main" val="178039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23"/>
          <p:cNvPicPr preferRelativeResize="0">
            <a:picLocks noGrp="1"/>
          </p:cNvPicPr>
          <p:nvPr>
            <p:ph type="pic" idx="2"/>
          </p:nvPr>
        </p:nvPicPr>
        <p:blipFill rotWithShape="1">
          <a:blip r:embed="rId3">
            <a:alphaModFix/>
          </a:blip>
          <a:srcRect/>
          <a:stretch/>
        </p:blipFill>
        <p:spPr>
          <a:xfrm>
            <a:off x="-198120" y="0"/>
            <a:ext cx="12390121" cy="6858000"/>
          </a:xfrm>
          <a:prstGeom prst="rect">
            <a:avLst/>
          </a:prstGeom>
          <a:noFill/>
          <a:ln>
            <a:noFill/>
          </a:ln>
        </p:spPr>
      </p:pic>
      <p:cxnSp>
        <p:nvCxnSpPr>
          <p:cNvPr id="345" name="Google Shape;345;p23"/>
          <p:cNvCxnSpPr/>
          <p:nvPr/>
        </p:nvCxnSpPr>
        <p:spPr>
          <a:xfrm>
            <a:off x="748577" y="-874184"/>
            <a:ext cx="0" cy="0"/>
          </a:xfrm>
          <a:prstGeom prst="straightConnector1">
            <a:avLst/>
          </a:prstGeom>
          <a:noFill/>
          <a:ln>
            <a:noFill/>
          </a:ln>
        </p:spPr>
      </p:cxnSp>
      <p:cxnSp>
        <p:nvCxnSpPr>
          <p:cNvPr id="346" name="Google Shape;346;p23"/>
          <p:cNvCxnSpPr/>
          <p:nvPr/>
        </p:nvCxnSpPr>
        <p:spPr>
          <a:xfrm>
            <a:off x="748577" y="-874184"/>
            <a:ext cx="0" cy="0"/>
          </a:xfrm>
          <a:prstGeom prst="straightConnector1">
            <a:avLst/>
          </a:prstGeom>
          <a:noFill/>
          <a:ln>
            <a:noFill/>
          </a:ln>
        </p:spPr>
      </p:cxnSp>
      <p:sp>
        <p:nvSpPr>
          <p:cNvPr id="347" name="Google Shape;347;p23"/>
          <p:cNvSpPr/>
          <p:nvPr/>
        </p:nvSpPr>
        <p:spPr>
          <a:xfrm flipH="1">
            <a:off x="-198120" y="0"/>
            <a:ext cx="7633406" cy="6859690"/>
          </a:xfrm>
          <a:custGeom>
            <a:avLst/>
            <a:gdLst/>
            <a:ahLst/>
            <a:cxnLst/>
            <a:rect l="l" t="t" r="r" b="b"/>
            <a:pathLst>
              <a:path w="5460510" h="5143500" extrusionOk="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50B9C2">
              <a:alpha val="84705"/>
            </a:srgbClr>
          </a:solidFill>
          <a:ln w="9525" cap="flat" cmpd="sng">
            <a:solidFill>
              <a:srgbClr val="50B9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348" name="Google Shape;348;p23"/>
          <p:cNvSpPr txBox="1"/>
          <p:nvPr/>
        </p:nvSpPr>
        <p:spPr>
          <a:xfrm>
            <a:off x="104503" y="3217865"/>
            <a:ext cx="5333999" cy="2529923"/>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Black Women </a:t>
            </a:r>
            <a:endParaRPr dirty="0"/>
          </a:p>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At Work</a:t>
            </a:r>
            <a:endParaRPr dirty="0"/>
          </a:p>
          <a:p>
            <a:pPr marL="0" marR="0" lvl="0" indent="0" algn="l" rtl="0">
              <a:lnSpc>
                <a:spcPct val="90000"/>
              </a:lnSpc>
              <a:spcBef>
                <a:spcPts val="0"/>
              </a:spcBef>
              <a:spcAft>
                <a:spcPts val="0"/>
              </a:spcAft>
              <a:buNone/>
            </a:pPr>
            <a:endParaRPr sz="3200" dirty="0">
              <a:solidFill>
                <a:schemeClr val="lt1"/>
              </a:solidFill>
              <a:latin typeface="Lato Black"/>
              <a:ea typeface="Lato Black"/>
              <a:cs typeface="Lato Black"/>
              <a:sym typeface="Lato Black"/>
            </a:endParaRPr>
          </a:p>
          <a:p>
            <a:pPr marL="0" marR="0" lvl="0" indent="0" algn="ctr" rtl="0">
              <a:lnSpc>
                <a:spcPct val="90000"/>
              </a:lnSpc>
              <a:spcBef>
                <a:spcPts val="0"/>
              </a:spcBef>
              <a:spcAft>
                <a:spcPts val="0"/>
              </a:spcAft>
              <a:buNone/>
            </a:pPr>
            <a:r>
              <a:rPr lang="en-US" sz="3200" dirty="0">
                <a:solidFill>
                  <a:schemeClr val="lt1"/>
                </a:solidFill>
                <a:latin typeface="Lato Black"/>
                <a:ea typeface="Lato Black"/>
                <a:cs typeface="Lato Black"/>
                <a:sym typeface="Lato Black"/>
              </a:rPr>
              <a:t>Black women work 20% more than White women</a:t>
            </a:r>
            <a:endParaRPr dirty="0"/>
          </a:p>
        </p:txBody>
      </p:sp>
      <p:pic>
        <p:nvPicPr>
          <p:cNvPr id="349" name="Google Shape;349;p23" descr="A close up of a logo&#10;&#10;Description automatically generated"/>
          <p:cNvPicPr preferRelativeResize="0"/>
          <p:nvPr/>
        </p:nvPicPr>
        <p:blipFill rotWithShape="1">
          <a:blip r:embed="rId4">
            <a:alphaModFix/>
          </a:blip>
          <a:srcRect/>
          <a:stretch/>
        </p:blipFill>
        <p:spPr>
          <a:xfrm>
            <a:off x="501394" y="329839"/>
            <a:ext cx="1906526" cy="909194"/>
          </a:xfrm>
          <a:prstGeom prst="rect">
            <a:avLst/>
          </a:prstGeom>
          <a:noFill/>
          <a:ln>
            <a:noFill/>
          </a:ln>
        </p:spPr>
      </p:pic>
    </p:spTree>
    <p:extLst>
      <p:ext uri="{BB962C8B-B14F-4D97-AF65-F5344CB8AC3E}">
        <p14:creationId xmlns:p14="http://schemas.microsoft.com/office/powerpoint/2010/main" val="107301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4"/>
          <p:cNvPicPr preferRelativeResize="0"/>
          <p:nvPr/>
        </p:nvPicPr>
        <p:blipFill rotWithShape="1">
          <a:blip r:embed="rId3">
            <a:alphaModFix/>
          </a:blip>
          <a:srcRect/>
          <a:stretch/>
        </p:blipFill>
        <p:spPr>
          <a:xfrm>
            <a:off x="0" y="23631"/>
            <a:ext cx="9108281" cy="6834369"/>
          </a:xfrm>
          <a:prstGeom prst="rect">
            <a:avLst/>
          </a:prstGeom>
          <a:noFill/>
          <a:ln>
            <a:noFill/>
          </a:ln>
        </p:spPr>
      </p:pic>
      <p:sp>
        <p:nvSpPr>
          <p:cNvPr id="355" name="Google Shape;355;p24"/>
          <p:cNvSpPr/>
          <p:nvPr/>
        </p:nvSpPr>
        <p:spPr>
          <a:xfrm>
            <a:off x="2411786" y="2674939"/>
            <a:ext cx="8115518" cy="1760034"/>
          </a:xfrm>
          <a:prstGeom prst="rect">
            <a:avLst/>
          </a:prstGeom>
          <a:noFill/>
          <a:ln>
            <a:noFill/>
          </a:ln>
        </p:spPr>
        <p:txBody>
          <a:bodyPr spcFirstLastPara="1" wrap="square" lIns="35700" tIns="35700" rIns="35700" bIns="35700" anchor="t" anchorCtr="0">
            <a:spAutoFit/>
          </a:bodyPr>
          <a:lstStyle/>
          <a:p>
            <a:pPr marL="0" marR="0" lvl="0" indent="0" algn="ctr" rtl="0">
              <a:spcBef>
                <a:spcPts val="0"/>
              </a:spcBef>
              <a:spcAft>
                <a:spcPts val="0"/>
              </a:spcAft>
              <a:buNone/>
            </a:pPr>
            <a:r>
              <a:rPr lang="en-US" sz="5484">
                <a:solidFill>
                  <a:schemeClr val="dk1"/>
                </a:solidFill>
                <a:latin typeface="Helvetica Neue Light"/>
                <a:ea typeface="Helvetica Neue Light"/>
                <a:cs typeface="Helvetica Neue Light"/>
                <a:sym typeface="Helvetica Neue Light"/>
              </a:rPr>
              <a:t>The “Social Determinants” Narrative</a:t>
            </a:r>
            <a:endParaRPr sz="5484">
              <a:solidFill>
                <a:schemeClr val="dk1"/>
              </a:solidFill>
              <a:latin typeface="Helvetica Neue Light"/>
              <a:ea typeface="Helvetica Neue Light"/>
              <a:cs typeface="Helvetica Neue Light"/>
              <a:sym typeface="Helvetica Neue Light"/>
            </a:endParaRPr>
          </a:p>
        </p:txBody>
      </p:sp>
      <p:pic>
        <p:nvPicPr>
          <p:cNvPr id="356" name="Google Shape;356;p24" descr="/Users/Jphee/Library/Group Containers/L48J367XN4.com.infraware.PolarisOffice/fImage105401419553.png"/>
          <p:cNvPicPr preferRelativeResize="0"/>
          <p:nvPr/>
        </p:nvPicPr>
        <p:blipFill rotWithShape="1">
          <a:blip r:embed="rId4">
            <a:alphaModFix/>
          </a:blip>
          <a:srcRect/>
          <a:stretch/>
        </p:blipFill>
        <p:spPr>
          <a:xfrm>
            <a:off x="10223500" y="158051"/>
            <a:ext cx="1788019" cy="1023049"/>
          </a:xfrm>
          <a:prstGeom prst="rect">
            <a:avLst/>
          </a:prstGeom>
          <a:noFill/>
          <a:ln>
            <a:noFill/>
          </a:ln>
        </p:spPr>
      </p:pic>
    </p:spTree>
    <p:extLst>
      <p:ext uri="{BB962C8B-B14F-4D97-AF65-F5344CB8AC3E}">
        <p14:creationId xmlns:p14="http://schemas.microsoft.com/office/powerpoint/2010/main" val="3049643541"/>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6"/>
          <p:cNvSpPr txBox="1">
            <a:spLocks noGrp="1"/>
          </p:cNvSpPr>
          <p:nvPr>
            <p:ph type="title"/>
          </p:nvPr>
        </p:nvSpPr>
        <p:spPr>
          <a:xfrm>
            <a:off x="1676400" y="152400"/>
            <a:ext cx="7906987" cy="68580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rgbClr val="FFFF00"/>
              </a:buClr>
              <a:buSzPts val="2160"/>
              <a:buFont typeface="Calibri"/>
              <a:buNone/>
            </a:pPr>
            <a:br>
              <a:rPr lang="en-US" sz="2160">
                <a:solidFill>
                  <a:srgbClr val="FFFF00"/>
                </a:solidFill>
              </a:rPr>
            </a:br>
            <a:r>
              <a:rPr lang="en-US" sz="3240"/>
              <a:t> Discrimination &amp; Health: Tene Lewis  </a:t>
            </a:r>
            <a:endParaRPr sz="3240">
              <a:solidFill>
                <a:srgbClr val="FFFF00"/>
              </a:solidFill>
            </a:endParaRPr>
          </a:p>
        </p:txBody>
      </p:sp>
      <p:sp>
        <p:nvSpPr>
          <p:cNvPr id="370" name="Google Shape;370;p26"/>
          <p:cNvSpPr txBox="1">
            <a:spLocks noGrp="1"/>
          </p:cNvSpPr>
          <p:nvPr>
            <p:ph type="body" idx="1"/>
          </p:nvPr>
        </p:nvSpPr>
        <p:spPr>
          <a:xfrm>
            <a:off x="2394858" y="980757"/>
            <a:ext cx="8534400" cy="556260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Font typeface="Arial"/>
              <a:buNone/>
            </a:pPr>
            <a:endParaRPr sz="2800">
              <a:solidFill>
                <a:srgbClr val="002060"/>
              </a:solidFill>
            </a:endParaRPr>
          </a:p>
          <a:p>
            <a:pPr marL="0" lvl="0" indent="0" algn="l" rtl="0">
              <a:lnSpc>
                <a:spcPct val="90000"/>
              </a:lnSpc>
              <a:spcBef>
                <a:spcPts val="1000"/>
              </a:spcBef>
              <a:spcAft>
                <a:spcPts val="0"/>
              </a:spcAft>
              <a:buClr>
                <a:srgbClr val="002060"/>
              </a:buClr>
              <a:buSzPts val="2800"/>
              <a:buNone/>
            </a:pPr>
            <a:r>
              <a:rPr lang="en-US" sz="2800">
                <a:solidFill>
                  <a:srgbClr val="002060"/>
                </a:solidFill>
              </a:rPr>
              <a:t>Everyday Discrimination: positively associated with:</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coronary artery calcification </a:t>
            </a:r>
            <a:r>
              <a:rPr lang="en-US" sz="2000">
                <a:solidFill>
                  <a:srgbClr val="002060"/>
                </a:solidFill>
              </a:rPr>
              <a:t>(Lewis et al., Psy Med, 2006)</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C-reactive protein </a:t>
            </a:r>
            <a:r>
              <a:rPr lang="en-US" sz="2000">
                <a:solidFill>
                  <a:srgbClr val="002060"/>
                </a:solidFill>
              </a:rPr>
              <a:t>(Lewis et al., Brain Beh Immunity, 2010)</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blood pressure </a:t>
            </a:r>
            <a:r>
              <a:rPr lang="en-US" sz="2000">
                <a:solidFill>
                  <a:srgbClr val="002060"/>
                </a:solidFill>
              </a:rPr>
              <a:t>(Lewis et al., J Gerontology: Bio Sci &amp; Med Sci 2009)</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lower birth weight </a:t>
            </a:r>
            <a:r>
              <a:rPr lang="en-US" sz="2000">
                <a:solidFill>
                  <a:srgbClr val="002060"/>
                </a:solidFill>
              </a:rPr>
              <a:t>(Earnshaw et al., Ann Beh Med, 2013)</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cognitive impairment </a:t>
            </a:r>
            <a:r>
              <a:rPr lang="en-US" sz="2000">
                <a:solidFill>
                  <a:srgbClr val="002060"/>
                </a:solidFill>
              </a:rPr>
              <a:t>(Barnes et al., 2012)</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poor sleep [object. &amp; subject.]  </a:t>
            </a:r>
            <a:r>
              <a:rPr lang="en-US" sz="2000">
                <a:solidFill>
                  <a:srgbClr val="002060"/>
                </a:solidFill>
              </a:rPr>
              <a:t>(Lewis et al, Hlth Psy, 2012)</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mortality </a:t>
            </a:r>
            <a:r>
              <a:rPr lang="en-US" sz="2000">
                <a:solidFill>
                  <a:srgbClr val="002060"/>
                </a:solidFill>
              </a:rPr>
              <a:t>(Barnes et al., J Gerontology: Bio Sci &amp; Med Sci, 2008).</a:t>
            </a:r>
            <a:endParaRPr/>
          </a:p>
          <a:p>
            <a:pPr marL="228600" lvl="0" indent="-228600" algn="l" rtl="0">
              <a:lnSpc>
                <a:spcPct val="90000"/>
              </a:lnSpc>
              <a:spcBef>
                <a:spcPts val="1000"/>
              </a:spcBef>
              <a:spcAft>
                <a:spcPts val="0"/>
              </a:spcAft>
              <a:buClr>
                <a:srgbClr val="002060"/>
              </a:buClr>
              <a:buSzPts val="2800"/>
              <a:buFont typeface="Calibri"/>
              <a:buNone/>
            </a:pPr>
            <a:r>
              <a:rPr lang="en-US" sz="2800">
                <a:solidFill>
                  <a:srgbClr val="002060"/>
                </a:solidFill>
              </a:rPr>
              <a:t>	-- visceral fat </a:t>
            </a:r>
            <a:r>
              <a:rPr lang="en-US" sz="2000">
                <a:solidFill>
                  <a:srgbClr val="002060"/>
                </a:solidFill>
              </a:rPr>
              <a:t>(Lewis et al., Am J Epidemiology, 2011) </a:t>
            </a:r>
            <a:endParaRPr/>
          </a:p>
          <a:p>
            <a:pPr marL="228600" lvl="0" indent="-228600" algn="l" rtl="0">
              <a:lnSpc>
                <a:spcPct val="90000"/>
              </a:lnSpc>
              <a:spcBef>
                <a:spcPts val="1000"/>
              </a:spcBef>
              <a:spcAft>
                <a:spcPts val="0"/>
              </a:spcAft>
              <a:buClr>
                <a:schemeClr val="dk1"/>
              </a:buClr>
              <a:buSzPts val="600"/>
              <a:buFont typeface="Calibri"/>
              <a:buNone/>
            </a:pPr>
            <a:endParaRPr sz="600" b="1">
              <a:solidFill>
                <a:srgbClr val="002060"/>
              </a:solidFill>
            </a:endParaRPr>
          </a:p>
          <a:p>
            <a:pPr marL="228600" lvl="0" indent="-50800" algn="l" rtl="0">
              <a:lnSpc>
                <a:spcPct val="90000"/>
              </a:lnSpc>
              <a:spcBef>
                <a:spcPts val="1000"/>
              </a:spcBef>
              <a:spcAft>
                <a:spcPts val="0"/>
              </a:spcAft>
              <a:buClr>
                <a:schemeClr val="dk1"/>
              </a:buClr>
              <a:buSzPts val="2800"/>
              <a:buNone/>
            </a:pPr>
            <a:endParaRPr sz="2800">
              <a:solidFill>
                <a:srgbClr val="002060"/>
              </a:solidFill>
            </a:endParaRPr>
          </a:p>
        </p:txBody>
      </p:sp>
      <p:pic>
        <p:nvPicPr>
          <p:cNvPr id="371" name="Google Shape;371;p26"/>
          <p:cNvPicPr preferRelativeResize="0"/>
          <p:nvPr/>
        </p:nvPicPr>
        <p:blipFill rotWithShape="1">
          <a:blip r:embed="rId3">
            <a:alphaModFix/>
          </a:blip>
          <a:srcRect/>
          <a:stretch/>
        </p:blipFill>
        <p:spPr>
          <a:xfrm>
            <a:off x="0" y="9843"/>
            <a:ext cx="10597896" cy="6829474"/>
          </a:xfrm>
          <a:prstGeom prst="rect">
            <a:avLst/>
          </a:prstGeom>
          <a:noFill/>
          <a:ln>
            <a:noFill/>
          </a:ln>
        </p:spPr>
      </p:pic>
    </p:spTree>
    <p:extLst>
      <p:ext uri="{BB962C8B-B14F-4D97-AF65-F5344CB8AC3E}">
        <p14:creationId xmlns:p14="http://schemas.microsoft.com/office/powerpoint/2010/main" val="3556332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7"/>
          <p:cNvPicPr preferRelativeResize="0"/>
          <p:nvPr/>
        </p:nvPicPr>
        <p:blipFill rotWithShape="1">
          <a:blip r:embed="rId3">
            <a:alphaModFix/>
          </a:blip>
          <a:srcRect/>
          <a:stretch/>
        </p:blipFill>
        <p:spPr>
          <a:xfrm>
            <a:off x="0" y="23631"/>
            <a:ext cx="9108281" cy="6834369"/>
          </a:xfrm>
          <a:prstGeom prst="rect">
            <a:avLst/>
          </a:prstGeom>
          <a:noFill/>
          <a:ln>
            <a:noFill/>
          </a:ln>
        </p:spPr>
      </p:pic>
      <p:sp>
        <p:nvSpPr>
          <p:cNvPr id="377" name="Google Shape;377;p27"/>
          <p:cNvSpPr/>
          <p:nvPr/>
        </p:nvSpPr>
        <p:spPr>
          <a:xfrm>
            <a:off x="1782396" y="2674939"/>
            <a:ext cx="9780214" cy="916085"/>
          </a:xfrm>
          <a:prstGeom prst="rect">
            <a:avLst/>
          </a:prstGeom>
          <a:noFill/>
          <a:ln>
            <a:noFill/>
          </a:ln>
        </p:spPr>
        <p:txBody>
          <a:bodyPr spcFirstLastPara="1" wrap="square" lIns="35700" tIns="35700" rIns="35700" bIns="35700" anchor="t" anchorCtr="0">
            <a:spAutoFit/>
          </a:bodyPr>
          <a:lstStyle/>
          <a:p>
            <a:pPr marL="0" marR="0" lvl="0" indent="0" algn="ctr" rtl="0">
              <a:spcBef>
                <a:spcPts val="0"/>
              </a:spcBef>
              <a:spcAft>
                <a:spcPts val="0"/>
              </a:spcAft>
              <a:buNone/>
            </a:pPr>
            <a:r>
              <a:rPr lang="en-US" sz="5484">
                <a:solidFill>
                  <a:schemeClr val="dk1"/>
                </a:solidFill>
                <a:latin typeface="Helvetica Neue Light"/>
                <a:ea typeface="Helvetica Neue Light"/>
                <a:cs typeface="Helvetica Neue Light"/>
                <a:sym typeface="Helvetica Neue Light"/>
              </a:rPr>
              <a:t>The USPSTF</a:t>
            </a:r>
            <a:endParaRPr sz="5484">
              <a:solidFill>
                <a:schemeClr val="dk1"/>
              </a:solidFill>
              <a:latin typeface="Helvetica Neue Light"/>
              <a:ea typeface="Helvetica Neue Light"/>
              <a:cs typeface="Helvetica Neue Light"/>
              <a:sym typeface="Helvetica Neue Light"/>
            </a:endParaRPr>
          </a:p>
        </p:txBody>
      </p:sp>
      <p:pic>
        <p:nvPicPr>
          <p:cNvPr id="378" name="Google Shape;378;p27" descr="/Users/Jphee/Library/Group Containers/L48J367XN4.com.infraware.PolarisOffice/fImage105401419553.png"/>
          <p:cNvPicPr preferRelativeResize="0"/>
          <p:nvPr/>
        </p:nvPicPr>
        <p:blipFill rotWithShape="1">
          <a:blip r:embed="rId4">
            <a:alphaModFix/>
          </a:blip>
          <a:srcRect/>
          <a:stretch/>
        </p:blipFill>
        <p:spPr>
          <a:xfrm>
            <a:off x="10223500" y="158051"/>
            <a:ext cx="1788019" cy="1023049"/>
          </a:xfrm>
          <a:prstGeom prst="rect">
            <a:avLst/>
          </a:prstGeom>
          <a:noFill/>
          <a:ln>
            <a:noFill/>
          </a:ln>
        </p:spPr>
      </p:pic>
    </p:spTree>
    <p:extLst>
      <p:ext uri="{BB962C8B-B14F-4D97-AF65-F5344CB8AC3E}">
        <p14:creationId xmlns:p14="http://schemas.microsoft.com/office/powerpoint/2010/main" val="592163135"/>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E7E404-0540-4EC0-8E62-A4245E0A0FB0}"/>
              </a:ext>
            </a:extLst>
          </p:cNvPr>
          <p:cNvSpPr>
            <a:spLocks noGrp="1"/>
          </p:cNvSpPr>
          <p:nvPr>
            <p:ph type="title"/>
          </p:nvPr>
        </p:nvSpPr>
        <p:spPr>
          <a:xfrm>
            <a:off x="316733" y="0"/>
            <a:ext cx="3416468" cy="1331737"/>
          </a:xfrm>
        </p:spPr>
        <p:txBody>
          <a:bodyPr anchor="ctr">
            <a:normAutofit fontScale="90000"/>
          </a:bodyPr>
          <a:lstStyle/>
          <a:p>
            <a:r>
              <a:rPr lang="en-US" sz="4900" dirty="0">
                <a:solidFill>
                  <a:srgbClr val="FFFFFF"/>
                </a:solidFill>
              </a:rPr>
              <a:t>Housekeeping</a:t>
            </a:r>
            <a:r>
              <a:rPr lang="en-US" dirty="0">
                <a:solidFill>
                  <a:srgbClr val="FFFFFF"/>
                </a:solidFill>
              </a:rPr>
              <a:t> </a:t>
            </a:r>
          </a:p>
        </p:txBody>
      </p:sp>
      <p:sp>
        <p:nvSpPr>
          <p:cNvPr id="3" name="Content Placeholder 2">
            <a:extLst>
              <a:ext uri="{FF2B5EF4-FFF2-40B4-BE49-F238E27FC236}">
                <a16:creationId xmlns:a16="http://schemas.microsoft.com/office/drawing/2014/main" id="{02E0830A-4154-4AD2-8C96-09055F88377F}"/>
              </a:ext>
            </a:extLst>
          </p:cNvPr>
          <p:cNvSpPr>
            <a:spLocks noGrp="1"/>
          </p:cNvSpPr>
          <p:nvPr>
            <p:ph idx="1"/>
          </p:nvPr>
        </p:nvSpPr>
        <p:spPr>
          <a:xfrm>
            <a:off x="4699818" y="404447"/>
            <a:ext cx="7175449" cy="5029199"/>
          </a:xfrm>
        </p:spPr>
        <p:txBody>
          <a:bodyPr anchor="ctr">
            <a:noAutofit/>
          </a:bodyPr>
          <a:lstStyle/>
          <a:p>
            <a:r>
              <a:rPr lang="en-US" dirty="0"/>
              <a:t>All attendees are placed on mute. </a:t>
            </a:r>
          </a:p>
          <a:p>
            <a:r>
              <a:rPr lang="en-US" dirty="0"/>
              <a:t>This webinar will be recorded and shared via email. </a:t>
            </a:r>
          </a:p>
          <a:p>
            <a:r>
              <a:rPr lang="en-US" dirty="0"/>
              <a:t>If you have any questions, please type them in the Q/A box and we will address them during the Q/A session. </a:t>
            </a:r>
          </a:p>
          <a:p>
            <a:r>
              <a:rPr lang="en-US" dirty="0"/>
              <a:t>ACPM will email the participants a brief feedback survey after the webinar.  </a:t>
            </a:r>
          </a:p>
        </p:txBody>
      </p:sp>
      <p:pic>
        <p:nvPicPr>
          <p:cNvPr id="5" name="Picture 4">
            <a:extLst>
              <a:ext uri="{FF2B5EF4-FFF2-40B4-BE49-F238E27FC236}">
                <a16:creationId xmlns:a16="http://schemas.microsoft.com/office/drawing/2014/main" id="{11157B75-0985-4BA3-8362-6C0A7BC94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949" y="5682961"/>
            <a:ext cx="6894236" cy="1154785"/>
          </a:xfrm>
          <a:prstGeom prst="rect">
            <a:avLst/>
          </a:prstGeom>
        </p:spPr>
      </p:pic>
      <p:sp>
        <p:nvSpPr>
          <p:cNvPr id="11" name="Arrow: Right 10">
            <a:extLst>
              <a:ext uri="{FF2B5EF4-FFF2-40B4-BE49-F238E27FC236}">
                <a16:creationId xmlns:a16="http://schemas.microsoft.com/office/drawing/2014/main" id="{0EE4E1FB-93BD-4D6D-9C72-729339050824}"/>
              </a:ext>
            </a:extLst>
          </p:cNvPr>
          <p:cNvSpPr/>
          <p:nvPr/>
        </p:nvSpPr>
        <p:spPr>
          <a:xfrm>
            <a:off x="94329" y="3745989"/>
            <a:ext cx="472440" cy="23258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43" y="1222269"/>
            <a:ext cx="3013858" cy="4921791"/>
          </a:xfrm>
          <a:prstGeom prst="rect">
            <a:avLst/>
          </a:prstGeom>
        </p:spPr>
      </p:pic>
    </p:spTree>
    <p:extLst>
      <p:ext uri="{BB962C8B-B14F-4D97-AF65-F5344CB8AC3E}">
        <p14:creationId xmlns:p14="http://schemas.microsoft.com/office/powerpoint/2010/main" val="2899157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8"/>
          <p:cNvPicPr preferRelativeResize="0"/>
          <p:nvPr/>
        </p:nvPicPr>
        <p:blipFill rotWithShape="1">
          <a:blip r:embed="rId3">
            <a:alphaModFix/>
          </a:blip>
          <a:srcRect/>
          <a:stretch/>
        </p:blipFill>
        <p:spPr>
          <a:xfrm>
            <a:off x="0" y="23631"/>
            <a:ext cx="9108281" cy="6834369"/>
          </a:xfrm>
          <a:prstGeom prst="rect">
            <a:avLst/>
          </a:prstGeom>
          <a:noFill/>
          <a:ln>
            <a:noFill/>
          </a:ln>
        </p:spPr>
      </p:pic>
      <p:sp>
        <p:nvSpPr>
          <p:cNvPr id="384" name="Google Shape;384;p28"/>
          <p:cNvSpPr/>
          <p:nvPr/>
        </p:nvSpPr>
        <p:spPr>
          <a:xfrm>
            <a:off x="1782396" y="2674939"/>
            <a:ext cx="9780214" cy="916085"/>
          </a:xfrm>
          <a:prstGeom prst="rect">
            <a:avLst/>
          </a:prstGeom>
          <a:noFill/>
          <a:ln>
            <a:noFill/>
          </a:ln>
        </p:spPr>
        <p:txBody>
          <a:bodyPr spcFirstLastPara="1" wrap="square" lIns="35700" tIns="35700" rIns="35700" bIns="35700" anchor="t" anchorCtr="0">
            <a:spAutoFit/>
          </a:bodyPr>
          <a:lstStyle/>
          <a:p>
            <a:pPr marL="0" marR="0" lvl="0" indent="0" algn="ctr" rtl="0">
              <a:spcBef>
                <a:spcPts val="0"/>
              </a:spcBef>
              <a:spcAft>
                <a:spcPts val="0"/>
              </a:spcAft>
              <a:buNone/>
            </a:pPr>
            <a:r>
              <a:rPr lang="en-US" sz="5484">
                <a:solidFill>
                  <a:schemeClr val="dk1"/>
                </a:solidFill>
                <a:latin typeface="Helvetica Neue Light"/>
                <a:ea typeface="Helvetica Neue Light"/>
                <a:cs typeface="Helvetica Neue Light"/>
                <a:sym typeface="Helvetica Neue Light"/>
              </a:rPr>
              <a:t>Overbooked and Overlooked</a:t>
            </a:r>
            <a:endParaRPr sz="5484">
              <a:solidFill>
                <a:schemeClr val="dk1"/>
              </a:solidFill>
              <a:latin typeface="Helvetica Neue Light"/>
              <a:ea typeface="Helvetica Neue Light"/>
              <a:cs typeface="Helvetica Neue Light"/>
              <a:sym typeface="Helvetica Neue Light"/>
            </a:endParaRPr>
          </a:p>
        </p:txBody>
      </p:sp>
      <p:pic>
        <p:nvPicPr>
          <p:cNvPr id="385" name="Google Shape;385;p28" descr="/Users/Jphee/Library/Group Containers/L48J367XN4.com.infraware.PolarisOffice/fImage105401419553.png"/>
          <p:cNvPicPr preferRelativeResize="0"/>
          <p:nvPr/>
        </p:nvPicPr>
        <p:blipFill rotWithShape="1">
          <a:blip r:embed="rId4">
            <a:alphaModFix/>
          </a:blip>
          <a:srcRect/>
          <a:stretch/>
        </p:blipFill>
        <p:spPr>
          <a:xfrm>
            <a:off x="10223500" y="158051"/>
            <a:ext cx="1788019" cy="1023049"/>
          </a:xfrm>
          <a:prstGeom prst="rect">
            <a:avLst/>
          </a:prstGeom>
          <a:noFill/>
          <a:ln>
            <a:noFill/>
          </a:ln>
        </p:spPr>
      </p:pic>
    </p:spTree>
    <p:extLst>
      <p:ext uri="{BB962C8B-B14F-4D97-AF65-F5344CB8AC3E}">
        <p14:creationId xmlns:p14="http://schemas.microsoft.com/office/powerpoint/2010/main" val="3481342511"/>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1"/>
          <p:cNvSpPr txBox="1">
            <a:spLocks noGrp="1"/>
          </p:cNvSpPr>
          <p:nvPr>
            <p:ph type="title"/>
          </p:nvPr>
        </p:nvSpPr>
        <p:spPr>
          <a:xfrm>
            <a:off x="2209800" y="0"/>
            <a:ext cx="77724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en-US" sz="3600" b="1">
                <a:latin typeface="Times New Roman"/>
                <a:ea typeface="Times New Roman"/>
                <a:cs typeface="Times New Roman"/>
                <a:sym typeface="Times New Roman"/>
              </a:rPr>
              <a:t>Race and Medical Care</a:t>
            </a:r>
            <a:endParaRPr/>
          </a:p>
        </p:txBody>
      </p:sp>
      <p:sp>
        <p:nvSpPr>
          <p:cNvPr id="438" name="Google Shape;438;p31"/>
          <p:cNvSpPr txBox="1">
            <a:spLocks noGrp="1"/>
          </p:cNvSpPr>
          <p:nvPr>
            <p:ph type="body" idx="1"/>
          </p:nvPr>
        </p:nvSpPr>
        <p:spPr>
          <a:xfrm>
            <a:off x="1905000" y="1065808"/>
            <a:ext cx="8382000" cy="55626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a:latin typeface="Times New Roman"/>
                <a:ea typeface="Times New Roman"/>
                <a:cs typeface="Times New Roman"/>
                <a:sym typeface="Times New Roman"/>
              </a:rPr>
              <a:t>Across </a:t>
            </a:r>
            <a:r>
              <a:rPr lang="en-US">
                <a:highlight>
                  <a:srgbClr val="FFFF00"/>
                </a:highlight>
                <a:latin typeface="Times New Roman"/>
                <a:ea typeface="Times New Roman"/>
                <a:cs typeface="Times New Roman"/>
                <a:sym typeface="Times New Roman"/>
              </a:rPr>
              <a:t>virtually every therapeutic intervention</a:t>
            </a:r>
            <a:r>
              <a:rPr lang="en-US">
                <a:latin typeface="Times New Roman"/>
                <a:ea typeface="Times New Roman"/>
                <a:cs typeface="Times New Roman"/>
                <a:sym typeface="Times New Roman"/>
              </a:rPr>
              <a:t>, ranging from high technology procedures to the most elementary forms of diagnostic and treatment interventions, minorities receive fewer procedures and poorer quality medical care than whites.</a:t>
            </a:r>
            <a:endParaRPr/>
          </a:p>
          <a:p>
            <a:pPr marL="228600" lvl="0" indent="-228600" algn="l" rtl="0">
              <a:lnSpc>
                <a:spcPct val="80000"/>
              </a:lnSpc>
              <a:spcBef>
                <a:spcPts val="1400"/>
              </a:spcBef>
              <a:spcAft>
                <a:spcPts val="0"/>
              </a:spcAft>
              <a:buClr>
                <a:schemeClr val="dk1"/>
              </a:buClr>
              <a:buSzPts val="2800"/>
              <a:buChar char="•"/>
            </a:pPr>
            <a:r>
              <a:rPr lang="en-US">
                <a:latin typeface="Times New Roman"/>
                <a:ea typeface="Times New Roman"/>
                <a:cs typeface="Times New Roman"/>
                <a:sym typeface="Times New Roman"/>
              </a:rPr>
              <a:t>These </a:t>
            </a:r>
            <a:r>
              <a:rPr lang="en-US">
                <a:highlight>
                  <a:srgbClr val="FFFF00"/>
                </a:highlight>
                <a:latin typeface="Times New Roman"/>
                <a:ea typeface="Times New Roman"/>
                <a:cs typeface="Times New Roman"/>
                <a:sym typeface="Times New Roman"/>
              </a:rPr>
              <a:t>differences persist </a:t>
            </a:r>
            <a:r>
              <a:rPr lang="en-US">
                <a:latin typeface="Times New Roman"/>
                <a:ea typeface="Times New Roman"/>
                <a:cs typeface="Times New Roman"/>
                <a:sym typeface="Times New Roman"/>
              </a:rPr>
              <a:t>even after differences in health insurance, SES, stage and severity of disease, co-morbidity, and the type of medical facility are taken into account.</a:t>
            </a:r>
            <a:endParaRPr/>
          </a:p>
          <a:p>
            <a:pPr marL="228600" lvl="0" indent="-228600" algn="l" rtl="0">
              <a:lnSpc>
                <a:spcPct val="80000"/>
              </a:lnSpc>
              <a:spcBef>
                <a:spcPts val="1400"/>
              </a:spcBef>
              <a:spcAft>
                <a:spcPts val="0"/>
              </a:spcAft>
              <a:buClr>
                <a:schemeClr val="dk1"/>
              </a:buClr>
              <a:buSzPts val="2800"/>
              <a:buChar char="•"/>
            </a:pPr>
            <a:r>
              <a:rPr lang="en-US">
                <a:latin typeface="Times New Roman"/>
                <a:ea typeface="Times New Roman"/>
                <a:cs typeface="Times New Roman"/>
                <a:sym typeface="Times New Roman"/>
              </a:rPr>
              <a:t>Moreover, </a:t>
            </a:r>
            <a:r>
              <a:rPr lang="en-US">
                <a:highlight>
                  <a:srgbClr val="FFFF00"/>
                </a:highlight>
                <a:latin typeface="Times New Roman"/>
                <a:ea typeface="Times New Roman"/>
                <a:cs typeface="Times New Roman"/>
                <a:sym typeface="Times New Roman"/>
              </a:rPr>
              <a:t>they persist </a:t>
            </a:r>
            <a:r>
              <a:rPr lang="en-US">
                <a:latin typeface="Times New Roman"/>
                <a:ea typeface="Times New Roman"/>
                <a:cs typeface="Times New Roman"/>
                <a:sym typeface="Times New Roman"/>
              </a:rPr>
              <a:t>in contexts such as Medicare and the VA Health System, where differences in economic status and insurance coverage are minimized.</a:t>
            </a:r>
            <a:endParaRPr/>
          </a:p>
          <a:p>
            <a:pPr marL="228600" lvl="0" indent="-228600" algn="l" rtl="0">
              <a:lnSpc>
                <a:spcPct val="80000"/>
              </a:lnSpc>
              <a:spcBef>
                <a:spcPts val="1000"/>
              </a:spcBef>
              <a:spcAft>
                <a:spcPts val="0"/>
              </a:spcAft>
              <a:buClr>
                <a:schemeClr val="dk1"/>
              </a:buClr>
              <a:buSzPts val="1400"/>
              <a:buFont typeface="Times New Roman"/>
              <a:buNone/>
            </a:pPr>
            <a:r>
              <a:rPr lang="en-US" sz="1400" b="1">
                <a:latin typeface="Times New Roman"/>
                <a:ea typeface="Times New Roman"/>
                <a:cs typeface="Times New Roman"/>
                <a:sym typeface="Times New Roman"/>
              </a:rPr>
              <a:t>  </a:t>
            </a:r>
            <a:endParaRPr/>
          </a:p>
          <a:p>
            <a:pPr marL="228600" lvl="0" indent="-228600" algn="l" rtl="0">
              <a:lnSpc>
                <a:spcPct val="80000"/>
              </a:lnSpc>
              <a:spcBef>
                <a:spcPts val="1000"/>
              </a:spcBef>
              <a:spcAft>
                <a:spcPts val="0"/>
              </a:spcAft>
              <a:buClr>
                <a:schemeClr val="dk1"/>
              </a:buClr>
              <a:buSzPts val="1400"/>
              <a:buFont typeface="Times New Roman"/>
              <a:buNone/>
            </a:pPr>
            <a:r>
              <a:rPr lang="en-US" sz="1400">
                <a:latin typeface="Times New Roman"/>
                <a:ea typeface="Times New Roman"/>
                <a:cs typeface="Times New Roman"/>
                <a:sym typeface="Times New Roman"/>
              </a:rPr>
              <a:t>Institute of Medicine, 2002</a:t>
            </a:r>
            <a:endParaRPr/>
          </a:p>
        </p:txBody>
      </p:sp>
      <p:cxnSp>
        <p:nvCxnSpPr>
          <p:cNvPr id="439" name="Google Shape;439;p31"/>
          <p:cNvCxnSpPr/>
          <p:nvPr/>
        </p:nvCxnSpPr>
        <p:spPr>
          <a:xfrm>
            <a:off x="2209800" y="685800"/>
            <a:ext cx="8001000" cy="0"/>
          </a:xfrm>
          <a:prstGeom prst="straightConnector1">
            <a:avLst/>
          </a:prstGeom>
          <a:noFill/>
          <a:ln w="28575" cap="flat" cmpd="sng">
            <a:solidFill>
              <a:schemeClr val="dk1"/>
            </a:solidFill>
            <a:prstDash val="solid"/>
            <a:round/>
            <a:headEnd type="none" w="med" len="med"/>
            <a:tailEnd type="none" w="med" len="med"/>
          </a:ln>
        </p:spPr>
      </p:cxnSp>
      <p:cxnSp>
        <p:nvCxnSpPr>
          <p:cNvPr id="440" name="Google Shape;440;p31"/>
          <p:cNvCxnSpPr/>
          <p:nvPr/>
        </p:nvCxnSpPr>
        <p:spPr>
          <a:xfrm>
            <a:off x="2286000" y="6324600"/>
            <a:ext cx="8001000" cy="0"/>
          </a:xfrm>
          <a:prstGeom prst="straightConnector1">
            <a:avLst/>
          </a:prstGeom>
          <a:noFill/>
          <a:ln w="28575" cap="flat" cmpd="sng">
            <a:solidFill>
              <a:schemeClr val="dk1"/>
            </a:solidFill>
            <a:prstDash val="solid"/>
            <a:round/>
            <a:headEnd type="none" w="med" len="med"/>
            <a:tailEnd type="none" w="med" len="med"/>
          </a:ln>
        </p:spPr>
      </p:cxnSp>
      <p:pic>
        <p:nvPicPr>
          <p:cNvPr id="441" name="Google Shape;441;p31"/>
          <p:cNvPicPr preferRelativeResize="0"/>
          <p:nvPr/>
        </p:nvPicPr>
        <p:blipFill rotWithShape="1">
          <a:blip r:embed="rId3">
            <a:alphaModFix/>
          </a:blip>
          <a:srcRect/>
          <a:stretch/>
        </p:blipFill>
        <p:spPr>
          <a:xfrm>
            <a:off x="0" y="-13907"/>
            <a:ext cx="10597896" cy="6888849"/>
          </a:xfrm>
          <a:prstGeom prst="rect">
            <a:avLst/>
          </a:prstGeom>
          <a:noFill/>
          <a:ln>
            <a:noFill/>
          </a:ln>
        </p:spPr>
      </p:pic>
    </p:spTree>
    <p:extLst>
      <p:ext uri="{BB962C8B-B14F-4D97-AF65-F5344CB8AC3E}">
        <p14:creationId xmlns:p14="http://schemas.microsoft.com/office/powerpoint/2010/main" val="2225675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sted-image.pdf"/>
          <p:cNvPicPr>
            <a:picLocks noChangeAspect="1"/>
          </p:cNvPicPr>
          <p:nvPr/>
        </p:nvPicPr>
        <p:blipFill>
          <a:blip r:embed="rId3"/>
          <a:stretch>
            <a:fillRect/>
          </a:stretch>
        </p:blipFill>
        <p:spPr>
          <a:xfrm>
            <a:off x="0" y="23631"/>
            <a:ext cx="9108281" cy="6834369"/>
          </a:xfrm>
          <a:prstGeom prst="rect">
            <a:avLst/>
          </a:prstGeom>
          <a:ln w="12700">
            <a:miter lim="400000"/>
          </a:ln>
        </p:spPr>
      </p:pic>
      <p:sp>
        <p:nvSpPr>
          <p:cNvPr id="175" name="Shape 175"/>
          <p:cNvSpPr>
            <a:spLocks/>
          </p:cNvSpPr>
          <p:nvPr/>
        </p:nvSpPr>
        <p:spPr>
          <a:xfrm>
            <a:off x="1782396" y="2674939"/>
            <a:ext cx="8798518" cy="916085"/>
          </a:xfrm>
          <a:prstGeom prst="rect">
            <a:avLst/>
          </a:prstGeom>
          <a:ln w="12700">
            <a:miter lim="400000"/>
          </a:ln>
        </p:spPr>
        <p:txBody>
          <a:bodyPr wrap="square" lIns="35719" tIns="35719" rIns="35719" bIns="35719">
            <a:spAutoFit/>
          </a:bodyPr>
          <a:lstStyle>
            <a:lvl1pPr>
              <a:spcBef>
                <a:spcPts val="1200"/>
              </a:spcBef>
              <a:defRPr sz="7800">
                <a:solidFill>
                  <a:srgbClr val="F12922"/>
                </a:solidFill>
                <a:uFillTx/>
                <a:latin typeface="Helvetica Neue Thin"/>
                <a:ea typeface="Helvetica Neue Thin"/>
                <a:cs typeface="Helvetica Neue Thin"/>
                <a:sym typeface="Helvetica Neue Thin"/>
              </a:defRPr>
            </a:lvl1pPr>
          </a:lstStyle>
          <a:p>
            <a:pPr algn="ctr"/>
            <a:r>
              <a:rPr lang="en-US" sz="5484" dirty="0">
                <a:solidFill>
                  <a:schemeClr val="tx1"/>
                </a:solidFill>
                <a:uFillTx/>
              </a:rPr>
              <a:t>Race is not a risk factor,</a:t>
            </a:r>
            <a:endParaRPr sz="5484" dirty="0">
              <a:solidFill>
                <a:schemeClr val="tx1"/>
              </a:solidFill>
              <a:uFillTx/>
            </a:endParaRPr>
          </a:p>
        </p:txBody>
      </p:sp>
      <p:pic>
        <p:nvPicPr>
          <p:cNvPr id="7" name="Google Shape;247;p35" descr="/Users/Jphee/Library/Group Containers/L48J367XN4.com.infraware.PolarisOffice/fImage105401419553.png"/>
          <p:cNvPicPr preferRelativeResize="0"/>
          <p:nvPr/>
        </p:nvPicPr>
        <p:blipFill rotWithShape="1">
          <a:blip r:embed="rId4"/>
          <a:srcRect/>
          <a:stretch/>
        </p:blipFill>
        <p:spPr>
          <a:xfrm>
            <a:off x="10223500" y="158051"/>
            <a:ext cx="1788019" cy="1023049"/>
          </a:xfrm>
          <a:prstGeom prst="rect">
            <a:avLst/>
          </a:prstGeom>
          <a:noFill/>
          <a:ln>
            <a:noFill/>
          </a:ln>
        </p:spPr>
      </p:pic>
      <p:sp>
        <p:nvSpPr>
          <p:cNvPr id="5" name="Shape 175">
            <a:extLst>
              <a:ext uri="{FF2B5EF4-FFF2-40B4-BE49-F238E27FC236}">
                <a16:creationId xmlns:a16="http://schemas.microsoft.com/office/drawing/2014/main" id="{76CEAB94-4653-0D41-AAEE-EED36F835E1E}"/>
              </a:ext>
            </a:extLst>
          </p:cNvPr>
          <p:cNvSpPr>
            <a:spLocks/>
          </p:cNvSpPr>
          <p:nvPr/>
        </p:nvSpPr>
        <p:spPr>
          <a:xfrm>
            <a:off x="1523978" y="3675479"/>
            <a:ext cx="8798518" cy="916085"/>
          </a:xfrm>
          <a:prstGeom prst="rect">
            <a:avLst/>
          </a:prstGeom>
          <a:ln w="12700">
            <a:miter lim="400000"/>
          </a:ln>
        </p:spPr>
        <p:txBody>
          <a:bodyPr wrap="square" lIns="35719" tIns="35719" rIns="35719" bIns="35719">
            <a:spAutoFit/>
          </a:bodyPr>
          <a:lstStyle>
            <a:lvl1pPr>
              <a:spcBef>
                <a:spcPts val="1200"/>
              </a:spcBef>
              <a:defRPr sz="7800">
                <a:solidFill>
                  <a:srgbClr val="F12922"/>
                </a:solidFill>
                <a:uFillTx/>
                <a:latin typeface="Helvetica Neue Thin"/>
                <a:ea typeface="Helvetica Neue Thin"/>
                <a:cs typeface="Helvetica Neue Thin"/>
                <a:sym typeface="Helvetica Neue Thin"/>
              </a:defRPr>
            </a:lvl1pPr>
          </a:lstStyle>
          <a:p>
            <a:pPr algn="ctr"/>
            <a:r>
              <a:rPr lang="en-US" sz="5484" dirty="0">
                <a:solidFill>
                  <a:schemeClr val="tx1"/>
                </a:solidFill>
                <a:uFillTx/>
              </a:rPr>
              <a:t>Racism is a risk factor</a:t>
            </a:r>
            <a:endParaRPr sz="5484" dirty="0">
              <a:solidFill>
                <a:schemeClr val="tx1"/>
              </a:solidFill>
              <a:uFillTx/>
            </a:endParaRPr>
          </a:p>
        </p:txBody>
      </p:sp>
    </p:spTree>
    <p:extLst>
      <p:ext uri="{BB962C8B-B14F-4D97-AF65-F5344CB8AC3E}">
        <p14:creationId xmlns:p14="http://schemas.microsoft.com/office/powerpoint/2010/main" val="178724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9969C77-07EF-344C-8558-E95485D9DC5C}"/>
              </a:ext>
            </a:extLst>
          </p:cNvPr>
          <p:cNvPicPr>
            <a:picLocks noGrp="1" noChangeAspect="1"/>
          </p:cNvPicPr>
          <p:nvPr>
            <p:ph type="pic" sz="quarter" idx="13"/>
          </p:nvPr>
        </p:nvPicPr>
        <p:blipFill>
          <a:blip r:embed="rId3"/>
          <a:srcRect t="7933" b="7933"/>
          <a:stretch>
            <a:fillRect/>
          </a:stretch>
        </p:blipFill>
        <p:spPr/>
      </p:pic>
      <p:sp>
        <p:nvSpPr>
          <p:cNvPr id="6" name="Google Shape;291;p18">
            <a:extLst>
              <a:ext uri="{FF2B5EF4-FFF2-40B4-BE49-F238E27FC236}">
                <a16:creationId xmlns:a16="http://schemas.microsoft.com/office/drawing/2014/main" id="{B266DDC9-3748-4E4F-925D-3656BF416F70}"/>
              </a:ext>
            </a:extLst>
          </p:cNvPr>
          <p:cNvSpPr/>
          <p:nvPr/>
        </p:nvSpPr>
        <p:spPr>
          <a:xfrm flipH="1">
            <a:off x="0" y="-1690"/>
            <a:ext cx="7633406" cy="6859690"/>
          </a:xfrm>
          <a:custGeom>
            <a:avLst/>
            <a:gdLst/>
            <a:ahLst/>
            <a:cxnLst/>
            <a:rect l="l" t="t" r="r" b="b"/>
            <a:pathLst>
              <a:path w="5460510" h="5143500" extrusionOk="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AC2376">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5" name="Google Shape;292;p18">
            <a:extLst>
              <a:ext uri="{FF2B5EF4-FFF2-40B4-BE49-F238E27FC236}">
                <a16:creationId xmlns:a16="http://schemas.microsoft.com/office/drawing/2014/main" id="{6B54F2A0-6470-B940-9E65-B20B8A301A05}"/>
              </a:ext>
            </a:extLst>
          </p:cNvPr>
          <p:cNvSpPr txBox="1"/>
          <p:nvPr/>
        </p:nvSpPr>
        <p:spPr>
          <a:xfrm>
            <a:off x="361909" y="2894374"/>
            <a:ext cx="523507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endParaRPr sz="4000" dirty="0">
              <a:solidFill>
                <a:schemeClr val="lt1"/>
              </a:solidFill>
              <a:latin typeface="Lato Black"/>
              <a:ea typeface="Lato Black"/>
              <a:cs typeface="Lato Black"/>
              <a:sym typeface="Lato Black"/>
            </a:endParaRPr>
          </a:p>
          <a:p>
            <a:pPr marL="0" marR="0" lvl="0" indent="0" algn="ctr" rtl="0">
              <a:lnSpc>
                <a:spcPct val="90000"/>
              </a:lnSpc>
              <a:spcBef>
                <a:spcPts val="0"/>
              </a:spcBef>
              <a:spcAft>
                <a:spcPts val="0"/>
              </a:spcAft>
              <a:buNone/>
            </a:pPr>
            <a:r>
              <a:rPr lang="en-US" sz="4000" b="1" i="1" dirty="0">
                <a:solidFill>
                  <a:schemeClr val="lt1"/>
                </a:solidFill>
                <a:latin typeface="Lato Black"/>
                <a:ea typeface="Lato Black"/>
                <a:cs typeface="Lato Black"/>
                <a:sym typeface="Lato Black"/>
              </a:rPr>
              <a:t>SDOH, DIABETES, and COVID-19</a:t>
            </a:r>
            <a:endParaRPr dirty="0"/>
          </a:p>
          <a:p>
            <a:pPr marL="0" marR="0" lvl="0" indent="0" algn="l" rtl="0">
              <a:lnSpc>
                <a:spcPct val="90000"/>
              </a:lnSpc>
              <a:spcBef>
                <a:spcPts val="0"/>
              </a:spcBef>
              <a:spcAft>
                <a:spcPts val="0"/>
              </a:spcAft>
              <a:buNone/>
            </a:pPr>
            <a:endParaRPr lang="en-PH" sz="4000" dirty="0">
              <a:solidFill>
                <a:schemeClr val="lt1"/>
              </a:solidFill>
              <a:latin typeface="Lato Black"/>
              <a:ea typeface="Lato Black"/>
              <a:cs typeface="Lato Black"/>
              <a:sym typeface="Lato Black"/>
            </a:endParaRPr>
          </a:p>
        </p:txBody>
      </p:sp>
      <p:pic>
        <p:nvPicPr>
          <p:cNvPr id="7" name="Google Shape;349;p23" descr="A close up of a logo&#10;&#10;Description automatically generated">
            <a:extLst>
              <a:ext uri="{FF2B5EF4-FFF2-40B4-BE49-F238E27FC236}">
                <a16:creationId xmlns:a16="http://schemas.microsoft.com/office/drawing/2014/main" id="{AEE0A899-8301-394F-8E1A-0F8340D3BE0B}"/>
              </a:ext>
            </a:extLst>
          </p:cNvPr>
          <p:cNvPicPr preferRelativeResize="0"/>
          <p:nvPr/>
        </p:nvPicPr>
        <p:blipFill rotWithShape="1">
          <a:blip r:embed="rId4">
            <a:alphaModFix/>
          </a:blip>
          <a:srcRect/>
          <a:stretch/>
        </p:blipFill>
        <p:spPr>
          <a:xfrm>
            <a:off x="501394" y="329839"/>
            <a:ext cx="1906526" cy="909194"/>
          </a:xfrm>
          <a:prstGeom prst="rect">
            <a:avLst/>
          </a:prstGeom>
          <a:noFill/>
          <a:ln>
            <a:noFill/>
          </a:ln>
        </p:spPr>
      </p:pic>
    </p:spTree>
    <p:extLst>
      <p:ext uri="{BB962C8B-B14F-4D97-AF65-F5344CB8AC3E}">
        <p14:creationId xmlns:p14="http://schemas.microsoft.com/office/powerpoint/2010/main" val="3897574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7"/>
          <p:cNvSpPr txBox="1">
            <a:spLocks noGrp="1"/>
          </p:cNvSpPr>
          <p:nvPr>
            <p:ph type="ctrTitle"/>
          </p:nvPr>
        </p:nvSpPr>
        <p:spPr>
          <a:xfrm>
            <a:off x="2209800" y="914400"/>
            <a:ext cx="7772400" cy="1143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a:solidFill>
                  <a:schemeClr val="dk1"/>
                </a:solidFill>
              </a:rPr>
              <a:t>Ou</a:t>
            </a:r>
            <a:r>
              <a:rPr lang="en-US" b="1"/>
              <a:t>r Work</a:t>
            </a:r>
            <a:endParaRPr b="1">
              <a:solidFill>
                <a:schemeClr val="dk1"/>
              </a:solidFill>
            </a:endParaRPr>
          </a:p>
        </p:txBody>
      </p:sp>
      <p:sp>
        <p:nvSpPr>
          <p:cNvPr id="493" name="Google Shape;493;p37"/>
          <p:cNvSpPr txBox="1">
            <a:spLocks noGrp="1"/>
          </p:cNvSpPr>
          <p:nvPr>
            <p:ph type="subTitle" idx="1"/>
          </p:nvPr>
        </p:nvSpPr>
        <p:spPr>
          <a:xfrm>
            <a:off x="2819400" y="2743200"/>
            <a:ext cx="6400800" cy="2209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None/>
            </a:pPr>
            <a:r>
              <a:rPr lang="en-US" sz="3600" b="1"/>
              <a:t>Is not impossible. </a:t>
            </a:r>
            <a:endParaRPr/>
          </a:p>
          <a:p>
            <a:pPr marL="0" lvl="0" indent="0" algn="ctr" rtl="0">
              <a:lnSpc>
                <a:spcPct val="90000"/>
              </a:lnSpc>
              <a:spcBef>
                <a:spcPts val="1000"/>
              </a:spcBef>
              <a:spcAft>
                <a:spcPts val="0"/>
              </a:spcAft>
              <a:buClr>
                <a:schemeClr val="dk1"/>
              </a:buClr>
              <a:buSzPts val="3600"/>
              <a:buNone/>
            </a:pPr>
            <a:r>
              <a:rPr lang="en-US" sz="3600" b="1"/>
              <a:t>It takes desire to listen; it takes courage to value; and it takes will to see yourself in the other.</a:t>
            </a:r>
            <a:endParaRPr/>
          </a:p>
        </p:txBody>
      </p:sp>
      <p:pic>
        <p:nvPicPr>
          <p:cNvPr id="494" name="Google Shape;494;p37"/>
          <p:cNvPicPr preferRelativeResize="0"/>
          <p:nvPr/>
        </p:nvPicPr>
        <p:blipFill rotWithShape="1">
          <a:blip r:embed="rId3">
            <a:alphaModFix/>
          </a:blip>
          <a:srcRect/>
          <a:stretch/>
        </p:blipFill>
        <p:spPr>
          <a:xfrm>
            <a:off x="0" y="9843"/>
            <a:ext cx="10597896" cy="6829474"/>
          </a:xfrm>
          <a:prstGeom prst="rect">
            <a:avLst/>
          </a:prstGeom>
          <a:noFill/>
          <a:ln>
            <a:noFill/>
          </a:ln>
        </p:spPr>
      </p:pic>
      <p:pic>
        <p:nvPicPr>
          <p:cNvPr id="495" name="Google Shape;495;p37" descr="/Users/Jphee/Library/Group Containers/L48J367XN4.com.infraware.PolarisOffice/fImage105401419553.png"/>
          <p:cNvPicPr preferRelativeResize="0"/>
          <p:nvPr/>
        </p:nvPicPr>
        <p:blipFill rotWithShape="1">
          <a:blip r:embed="rId4">
            <a:alphaModFix/>
          </a:blip>
          <a:srcRect/>
          <a:stretch/>
        </p:blipFill>
        <p:spPr>
          <a:xfrm>
            <a:off x="10223500" y="158051"/>
            <a:ext cx="1788019" cy="1023049"/>
          </a:xfrm>
          <a:prstGeom prst="rect">
            <a:avLst/>
          </a:prstGeom>
          <a:noFill/>
          <a:ln>
            <a:noFill/>
          </a:ln>
        </p:spPr>
      </p:pic>
    </p:spTree>
    <p:extLst>
      <p:ext uri="{BB962C8B-B14F-4D97-AF65-F5344CB8AC3E}">
        <p14:creationId xmlns:p14="http://schemas.microsoft.com/office/powerpoint/2010/main" val="3791963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0" y="0"/>
            <a:ext cx="12192000" cy="6858000"/>
          </a:xfrm>
          <a:prstGeom prst="rect">
            <a:avLst/>
          </a:prstGeom>
          <a:solidFill>
            <a:srgbClr val="AC2376"/>
          </a:solidFill>
          <a:ln w="12700" cap="flat" cmpd="sng">
            <a:solidFill>
              <a:srgbClr val="AD23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1" name="Google Shape;501;p38" descr="/Users/Jphee/Library/Group Containers/L48J367XN4.com.infraware.PolarisOffice/fImage9790779662.png"/>
          <p:cNvPicPr preferRelativeResize="0"/>
          <p:nvPr/>
        </p:nvPicPr>
        <p:blipFill rotWithShape="1">
          <a:blip r:embed="rId3">
            <a:alphaModFix/>
          </a:blip>
          <a:srcRect/>
          <a:stretch/>
        </p:blipFill>
        <p:spPr>
          <a:xfrm>
            <a:off x="4629647" y="305352"/>
            <a:ext cx="2477700" cy="1201500"/>
          </a:xfrm>
          <a:prstGeom prst="rect">
            <a:avLst/>
          </a:prstGeom>
          <a:noFill/>
          <a:ln>
            <a:noFill/>
          </a:ln>
        </p:spPr>
      </p:pic>
      <p:sp>
        <p:nvSpPr>
          <p:cNvPr id="502" name="Google Shape;502;p38"/>
          <p:cNvSpPr txBox="1"/>
          <p:nvPr/>
        </p:nvSpPr>
        <p:spPr>
          <a:xfrm>
            <a:off x="3805267" y="3071177"/>
            <a:ext cx="9611138" cy="71564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6204D"/>
              </a:buClr>
              <a:buSzPts val="7200"/>
              <a:buFont typeface="Montserrat SemiBold"/>
              <a:buNone/>
            </a:pPr>
            <a:r>
              <a:rPr lang="en-US" sz="7200" b="1">
                <a:solidFill>
                  <a:schemeClr val="lt1"/>
                </a:solidFill>
                <a:latin typeface="Montserrat SemiBold"/>
                <a:ea typeface="Montserrat SemiBold"/>
                <a:cs typeface="Montserrat SemiBold"/>
                <a:sym typeface="Montserrat SemiBold"/>
              </a:rPr>
              <a:t>THANK YOU </a:t>
            </a:r>
            <a:endParaRPr/>
          </a:p>
        </p:txBody>
      </p:sp>
    </p:spTree>
    <p:extLst>
      <p:ext uri="{BB962C8B-B14F-4D97-AF65-F5344CB8AC3E}">
        <p14:creationId xmlns:p14="http://schemas.microsoft.com/office/powerpoint/2010/main" val="3603124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1" y="3505202"/>
            <a:ext cx="6248399" cy="1066799"/>
          </a:xfrm>
        </p:spPr>
        <p:txBody>
          <a:bodyPr anchor="t">
            <a:noAutofit/>
          </a:bodyPr>
          <a:lstStyle/>
          <a:p>
            <a:pPr algn="ctr"/>
            <a:r>
              <a:rPr lang="en-US" sz="2800" b="1"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ADDRESSING Social Determinants of Health</a:t>
            </a:r>
            <a:br>
              <a:rPr lang="en-US" sz="28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br>
            <a:br>
              <a:rPr lang="en-US" sz="28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b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ACPm - AMA  – BWHI </a:t>
            </a:r>
            <a:b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b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Learning Collaborative</a:t>
            </a:r>
            <a:b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br>
            <a:r>
              <a:rPr lang="en-US"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July 30, 2020</a:t>
            </a:r>
            <a:endParaRPr lang="en-US" sz="28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762000"/>
            <a:ext cx="5943600" cy="3962400"/>
          </a:xfrm>
          <a:prstGeom prst="rect">
            <a:avLst/>
          </a:prstGeom>
        </p:spPr>
      </p:pic>
      <p:sp>
        <p:nvSpPr>
          <p:cNvPr id="5" name="Subtitle 4"/>
          <p:cNvSpPr>
            <a:spLocks noGrp="1"/>
          </p:cNvSpPr>
          <p:nvPr>
            <p:ph type="subTitle" idx="1"/>
          </p:nvPr>
        </p:nvSpPr>
        <p:spPr>
          <a:xfrm>
            <a:off x="5094596" y="6468706"/>
            <a:ext cx="4746009" cy="329259"/>
          </a:xfrm>
        </p:spPr>
        <p:txBody>
          <a:bodyPr>
            <a:normAutofit fontScale="92500" lnSpcReduction="20000"/>
          </a:bodyPr>
          <a:lstStyle/>
          <a:p>
            <a:r>
              <a:rPr lang="en-US" b="1" i="1" dirty="0">
                <a:solidFill>
                  <a:schemeClr val="bg1"/>
                </a:solidFill>
                <a:latin typeface="+mj-lt"/>
                <a:cs typeface="Times New Roman" panose="02020603050405020304" pitchFamily="18" charset="0"/>
              </a:rPr>
              <a:t>The Heartbeat of the black belt</a:t>
            </a:r>
            <a:r>
              <a:rPr lang="en-US" dirty="0">
                <a:solidFill>
                  <a:schemeClr val="bg1"/>
                </a:solidFill>
                <a:latin typeface="+mj-lt"/>
              </a:rPr>
              <a:t>.</a:t>
            </a:r>
          </a:p>
        </p:txBody>
      </p:sp>
    </p:spTree>
    <p:extLst>
      <p:ext uri="{BB962C8B-B14F-4D97-AF65-F5344CB8AC3E}">
        <p14:creationId xmlns:p14="http://schemas.microsoft.com/office/powerpoint/2010/main" val="580373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7883"/>
            <a:ext cx="7520940" cy="666851"/>
          </a:xfrm>
        </p:spPr>
        <p:txBody>
          <a:bodyPr>
            <a:normAutofit fontScale="90000"/>
          </a:bodyPr>
          <a:lstStyle/>
          <a:p>
            <a:pPr algn="ctr"/>
            <a:r>
              <a:rPr lang="en-US" dirty="0"/>
              <a:t>Who am I?</a:t>
            </a:r>
          </a:p>
        </p:txBody>
      </p:sp>
      <p:sp>
        <p:nvSpPr>
          <p:cNvPr id="8" name="TextBox 7"/>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0200" y="152400"/>
            <a:ext cx="2971800" cy="4876800"/>
          </a:xfrm>
          <a:prstGeom prst="rect">
            <a:avLst/>
          </a:prstGeom>
        </p:spPr>
      </p:pic>
      <p:sp>
        <p:nvSpPr>
          <p:cNvPr id="10" name="TextBox 9"/>
          <p:cNvSpPr txBox="1"/>
          <p:nvPr/>
        </p:nvSpPr>
        <p:spPr>
          <a:xfrm>
            <a:off x="4605115" y="781884"/>
            <a:ext cx="60960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From Selma, Alabama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Graduated from Spelman College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Previous roles consisted of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Change Management &amp; Talent Organizational Manager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Human Resource and Employee Engagement Specialist across various Fortune 500 companies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Founder of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Black Belt Community Development Coalition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Prestige Consultancy</a:t>
            </a:r>
          </a:p>
          <a:p>
            <a:pPr marL="285750"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Member of </a:t>
            </a:r>
          </a:p>
          <a:p>
            <a:pPr marL="742950" lvl="1"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Alpha Kappa Alpha Sorority, Inc. </a:t>
            </a:r>
          </a:p>
          <a:p>
            <a:pPr marL="742950" lvl="1"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The Links Incorporated</a:t>
            </a:r>
          </a:p>
          <a:p>
            <a:pPr marL="742950" lvl="1"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Alabama Primary Care Association Board</a:t>
            </a:r>
          </a:p>
          <a:p>
            <a:pPr marL="742950" lvl="1"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Congressional District </a:t>
            </a:r>
            <a:r>
              <a:rPr lang="en-US">
                <a:solidFill>
                  <a:prstClr val="black"/>
                </a:solidFill>
                <a:latin typeface="Times New Roman" panose="02020603050405020304" pitchFamily="18" charset="0"/>
                <a:cs typeface="Times New Roman" panose="02020603050405020304" pitchFamily="18" charset="0"/>
              </a:rPr>
              <a:t>07 COVID-19 </a:t>
            </a:r>
            <a:r>
              <a:rPr lang="en-US" dirty="0">
                <a:solidFill>
                  <a:prstClr val="black"/>
                </a:solidFill>
                <a:latin typeface="Times New Roman" panose="02020603050405020304" pitchFamily="18" charset="0"/>
                <a:cs typeface="Times New Roman" panose="02020603050405020304" pitchFamily="18" charset="0"/>
              </a:rPr>
              <a:t>Advisory Board</a:t>
            </a:r>
            <a:endParaRPr lang="en-US" sz="1000"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Wife and Mother of four children</a:t>
            </a:r>
            <a:r>
              <a:rPr lang="en-US" dirty="0">
                <a:latin typeface="Times New Roman" panose="02020603050405020304" pitchFamily="18" charset="0"/>
                <a:cs typeface="Times New Roman" panose="02020603050405020304" pitchFamily="18" charset="0"/>
              </a:rPr>
              <a:t> </a:t>
            </a:r>
          </a:p>
        </p:txBody>
      </p:sp>
      <p:sp>
        <p:nvSpPr>
          <p:cNvPr id="11" name="Rectangle 10"/>
          <p:cNvSpPr/>
          <p:nvPr/>
        </p:nvSpPr>
        <p:spPr>
          <a:xfrm>
            <a:off x="1720970" y="3276600"/>
            <a:ext cx="8991599" cy="482696"/>
          </a:xfrm>
          <a:prstGeom prst="rect">
            <a:avLst/>
          </a:prstGeom>
        </p:spPr>
        <p:txBody>
          <a:bodyPr wrap="square">
            <a:spAutoFit/>
          </a:bodyPr>
          <a:lstStyle/>
          <a:p>
            <a:pPr>
              <a:lnSpc>
                <a:spcPts val="1500"/>
              </a:lnSpc>
            </a:pPr>
            <a:r>
              <a:rPr 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500"/>
              </a:lnSpc>
            </a:pPr>
            <a:r>
              <a:rPr lang="en-US" dirty="0">
                <a:solidFill>
                  <a:srgbClr val="212121"/>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AFCE3C74-6AA9-41C6-AE1E-7E20F9B074A8}"/>
              </a:ext>
            </a:extLst>
          </p:cNvPr>
          <p:cNvSpPr>
            <a:spLocks noGrp="1"/>
          </p:cNvSpPr>
          <p:nvPr>
            <p:ph type="sldNum" sz="quarter" idx="12"/>
          </p:nvPr>
        </p:nvSpPr>
        <p:spPr/>
        <p:txBody>
          <a:bodyPr/>
          <a:lstStyle/>
          <a:p>
            <a:fld id="{CB14F690-3607-4B76-AB44-97B1F881CB46}" type="slidenum">
              <a:rPr lang="en-US" smtClean="0"/>
              <a:t>27</a:t>
            </a:fld>
            <a:endParaRPr lang="en-US" dirty="0"/>
          </a:p>
        </p:txBody>
      </p:sp>
    </p:spTree>
    <p:extLst>
      <p:ext uri="{BB962C8B-B14F-4D97-AF65-F5344CB8AC3E}">
        <p14:creationId xmlns:p14="http://schemas.microsoft.com/office/powerpoint/2010/main" val="181883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2" name="Title 1"/>
          <p:cNvSpPr>
            <a:spLocks noGrp="1"/>
          </p:cNvSpPr>
          <p:nvPr>
            <p:ph type="title"/>
          </p:nvPr>
        </p:nvSpPr>
        <p:spPr>
          <a:xfrm>
            <a:off x="2301739" y="164477"/>
            <a:ext cx="7520940" cy="548640"/>
          </a:xfrm>
        </p:spPr>
        <p:txBody>
          <a:bodyPr>
            <a:normAutofit fontScale="90000"/>
          </a:bodyPr>
          <a:lstStyle/>
          <a:p>
            <a:r>
              <a:rPr lang="en-US" dirty="0"/>
              <a:t>About us</a:t>
            </a:r>
          </a:p>
        </p:txBody>
      </p:sp>
      <p:sp>
        <p:nvSpPr>
          <p:cNvPr id="11" name="Content Placeholder 1"/>
          <p:cNvSpPr txBox="1">
            <a:spLocks/>
          </p:cNvSpPr>
          <p:nvPr/>
        </p:nvSpPr>
        <p:spPr>
          <a:xfrm>
            <a:off x="1962150" y="1219200"/>
            <a:ext cx="8477250" cy="3657972"/>
          </a:xfrm>
          <a:prstGeom prst="rect">
            <a:avLst/>
          </a:prstGeom>
        </p:spPr>
        <p:txBody>
          <a:bodyPr>
            <a:normAutofit fontScale="925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Federally Qualified Health Center</a:t>
            </a:r>
          </a:p>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Established in 1977</a:t>
            </a:r>
          </a:p>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8 clinic locations, 1 mobile unit, 1 administration office</a:t>
            </a:r>
          </a:p>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Serving the Black Belt Region across 5 counties in Alabama</a:t>
            </a:r>
          </a:p>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60 + employees</a:t>
            </a:r>
          </a:p>
          <a:p>
            <a:pPr marL="457200" indent="-457200">
              <a:buFont typeface="Wingdings" panose="05000000000000000000" pitchFamily="2" charset="2"/>
              <a:buChar char="ü"/>
            </a:pPr>
            <a:r>
              <a:rPr lang="en-US" sz="2900" b="0" dirty="0">
                <a:latin typeface="Times New Roman" panose="02020603050405020304" pitchFamily="18" charset="0"/>
                <a:cs typeface="Times New Roman" panose="02020603050405020304" pitchFamily="18" charset="0"/>
              </a:rPr>
              <a:t>Approximately 8,000 patients and counting</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0016" y="-457201"/>
            <a:ext cx="4608281" cy="2335419"/>
          </a:xfrm>
          <a:prstGeom prst="rect">
            <a:avLst/>
          </a:prstGeom>
        </p:spPr>
      </p:pic>
      <p:sp>
        <p:nvSpPr>
          <p:cNvPr id="3" name="Slide Number Placeholder 2">
            <a:extLst>
              <a:ext uri="{FF2B5EF4-FFF2-40B4-BE49-F238E27FC236}">
                <a16:creationId xmlns:a16="http://schemas.microsoft.com/office/drawing/2014/main" id="{E8900F7A-A9CC-4F37-9205-1EFADC2266C8}"/>
              </a:ext>
            </a:extLst>
          </p:cNvPr>
          <p:cNvSpPr>
            <a:spLocks noGrp="1"/>
          </p:cNvSpPr>
          <p:nvPr>
            <p:ph type="sldNum" sz="quarter" idx="12"/>
          </p:nvPr>
        </p:nvSpPr>
        <p:spPr/>
        <p:txBody>
          <a:bodyPr/>
          <a:lstStyle/>
          <a:p>
            <a:fld id="{CB14F690-3607-4B76-AB44-97B1F881CB46}" type="slidenum">
              <a:rPr lang="en-US" smtClean="0"/>
              <a:t>28</a:t>
            </a:fld>
            <a:endParaRPr lang="en-US" dirty="0"/>
          </a:p>
        </p:txBody>
      </p:sp>
    </p:spTree>
    <p:extLst>
      <p:ext uri="{BB962C8B-B14F-4D97-AF65-F5344CB8AC3E}">
        <p14:creationId xmlns:p14="http://schemas.microsoft.com/office/powerpoint/2010/main" val="407480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3" name="Content Placeholder 2"/>
          <p:cNvSpPr>
            <a:spLocks noGrp="1"/>
          </p:cNvSpPr>
          <p:nvPr>
            <p:ph sz="half" idx="1"/>
          </p:nvPr>
        </p:nvSpPr>
        <p:spPr/>
        <p:txBody>
          <a:bodyPr>
            <a:normAutofit fontScale="92500" lnSpcReduction="20000"/>
          </a:bodyPr>
          <a:lstStyle/>
          <a:p>
            <a:pPr marL="457200" indent="-457200">
              <a:buFont typeface="Wingdings" panose="05000000000000000000" pitchFamily="2" charset="2"/>
              <a:buChar char="q"/>
            </a:pPr>
            <a:r>
              <a:rPr lang="en-US" dirty="0"/>
              <a:t>Primary and Preventative Healthcare</a:t>
            </a:r>
          </a:p>
          <a:p>
            <a:pPr marL="457200" indent="-457200">
              <a:buFont typeface="Wingdings" panose="05000000000000000000" pitchFamily="2" charset="2"/>
              <a:buChar char="q"/>
            </a:pPr>
            <a:r>
              <a:rPr lang="en-US" dirty="0"/>
              <a:t>Telehealth</a:t>
            </a:r>
          </a:p>
          <a:p>
            <a:pPr marL="457200" indent="-457200">
              <a:buFont typeface="Wingdings" panose="05000000000000000000" pitchFamily="2" charset="2"/>
              <a:buChar char="q"/>
            </a:pPr>
            <a:r>
              <a:rPr lang="en-US" dirty="0"/>
              <a:t>Pharmacy </a:t>
            </a:r>
          </a:p>
          <a:p>
            <a:pPr marL="457200" indent="-457200">
              <a:buFont typeface="Wingdings" panose="05000000000000000000" pitchFamily="2" charset="2"/>
              <a:buChar char="q"/>
            </a:pPr>
            <a:r>
              <a:rPr lang="en-US" dirty="0"/>
              <a:t>Patient Assistance Program</a:t>
            </a:r>
          </a:p>
          <a:p>
            <a:pPr marL="457200" indent="-457200">
              <a:buFont typeface="Wingdings" panose="05000000000000000000" pitchFamily="2" charset="2"/>
              <a:buChar char="q"/>
            </a:pPr>
            <a:r>
              <a:rPr lang="en-US" dirty="0"/>
              <a:t>Social Services </a:t>
            </a:r>
          </a:p>
          <a:p>
            <a:pPr marL="457200" indent="-457200">
              <a:buFont typeface="Wingdings" panose="05000000000000000000" pitchFamily="2" charset="2"/>
              <a:buChar char="q"/>
            </a:pPr>
            <a:r>
              <a:rPr lang="en-US" dirty="0"/>
              <a:t>Case Management </a:t>
            </a:r>
          </a:p>
          <a:p>
            <a:pPr marL="457200" indent="-457200">
              <a:buFont typeface="Wingdings" panose="05000000000000000000" pitchFamily="2" charset="2"/>
              <a:buChar char="q"/>
            </a:pPr>
            <a:r>
              <a:rPr lang="en-US" dirty="0"/>
              <a:t>Mobile Clinic</a:t>
            </a:r>
          </a:p>
          <a:p>
            <a:endParaRPr lang="en-US" dirty="0"/>
          </a:p>
        </p:txBody>
      </p:sp>
      <p:sp>
        <p:nvSpPr>
          <p:cNvPr id="4" name="Content Placeholder 3"/>
          <p:cNvSpPr>
            <a:spLocks noGrp="1"/>
          </p:cNvSpPr>
          <p:nvPr>
            <p:ph sz="half" idx="2"/>
          </p:nvPr>
        </p:nvSpPr>
        <p:spPr>
          <a:xfrm>
            <a:off x="6224016" y="1097280"/>
            <a:ext cx="3605784" cy="3712464"/>
          </a:xfrm>
        </p:spPr>
        <p:txBody>
          <a:bodyPr>
            <a:normAutofit fontScale="92500" lnSpcReduction="20000"/>
          </a:bodyPr>
          <a:lstStyle/>
          <a:p>
            <a:pPr marL="457200" indent="-457200">
              <a:buFont typeface="Wingdings" panose="05000000000000000000" pitchFamily="2" charset="2"/>
              <a:buChar char="q"/>
            </a:pPr>
            <a:r>
              <a:rPr lang="en-US" dirty="0"/>
              <a:t>Specialty Services</a:t>
            </a:r>
          </a:p>
          <a:p>
            <a:pPr marL="914400" indent="-457200">
              <a:buFont typeface="Wingdings" panose="05000000000000000000" pitchFamily="2" charset="2"/>
              <a:buChar char="q"/>
            </a:pPr>
            <a:r>
              <a:rPr lang="en-US" dirty="0"/>
              <a:t>Dental </a:t>
            </a:r>
          </a:p>
          <a:p>
            <a:pPr marL="914400" indent="-457200">
              <a:buFont typeface="Wingdings" panose="05000000000000000000" pitchFamily="2" charset="2"/>
              <a:buChar char="q"/>
            </a:pPr>
            <a:r>
              <a:rPr lang="en-US" dirty="0"/>
              <a:t>Vision </a:t>
            </a:r>
          </a:p>
          <a:p>
            <a:pPr marL="914400" indent="-457200">
              <a:buFont typeface="Wingdings" panose="05000000000000000000" pitchFamily="2" charset="2"/>
              <a:buChar char="q"/>
            </a:pPr>
            <a:r>
              <a:rPr lang="en-US" dirty="0"/>
              <a:t>Podiatry</a:t>
            </a:r>
          </a:p>
          <a:p>
            <a:pPr marL="914400" indent="-457200">
              <a:buFont typeface="Wingdings" panose="05000000000000000000" pitchFamily="2" charset="2"/>
              <a:buChar char="q"/>
            </a:pPr>
            <a:r>
              <a:rPr lang="en-US" dirty="0"/>
              <a:t>Behavioral and Mental Health Services </a:t>
            </a:r>
          </a:p>
          <a:p>
            <a:pPr marL="457200" indent="-457200">
              <a:buFont typeface="Wingdings" panose="05000000000000000000" pitchFamily="2" charset="2"/>
              <a:buChar char="q"/>
            </a:pPr>
            <a:r>
              <a:rPr lang="en-US" dirty="0"/>
              <a:t>Currently conducting outreach for COVID-19 Testing</a:t>
            </a:r>
          </a:p>
        </p:txBody>
      </p:sp>
      <p:sp>
        <p:nvSpPr>
          <p:cNvPr id="2" name="Title 1"/>
          <p:cNvSpPr>
            <a:spLocks noGrp="1"/>
          </p:cNvSpPr>
          <p:nvPr>
            <p:ph type="title"/>
          </p:nvPr>
        </p:nvSpPr>
        <p:spPr/>
        <p:txBody>
          <a:bodyPr/>
          <a:lstStyle/>
          <a:p>
            <a:r>
              <a:rPr lang="en-US" dirty="0"/>
              <a:t>About US - Services Offered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048250"/>
            <a:ext cx="3267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9CD47751-DC42-4F27-93B3-252F83B24AF1}"/>
              </a:ext>
            </a:extLst>
          </p:cNvPr>
          <p:cNvSpPr>
            <a:spLocks noGrp="1"/>
          </p:cNvSpPr>
          <p:nvPr>
            <p:ph type="sldNum" sz="quarter" idx="12"/>
          </p:nvPr>
        </p:nvSpPr>
        <p:spPr/>
        <p:txBody>
          <a:bodyPr/>
          <a:lstStyle/>
          <a:p>
            <a:fld id="{CB14F690-3607-4B76-AB44-97B1F881CB46}" type="slidenum">
              <a:rPr lang="en-US" smtClean="0"/>
              <a:t>29</a:t>
            </a:fld>
            <a:endParaRPr lang="en-US" dirty="0"/>
          </a:p>
        </p:txBody>
      </p:sp>
    </p:spTree>
    <p:extLst>
      <p:ext uri="{BB962C8B-B14F-4D97-AF65-F5344CB8AC3E}">
        <p14:creationId xmlns:p14="http://schemas.microsoft.com/office/powerpoint/2010/main" val="269848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4CDC6-E109-4161-B945-0E20B068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33" y="992634"/>
            <a:ext cx="10929788" cy="1830739"/>
          </a:xfrm>
          <a:prstGeom prst="rect">
            <a:avLst/>
          </a:prstGeom>
        </p:spPr>
      </p:pic>
      <p:sp>
        <p:nvSpPr>
          <p:cNvPr id="6" name="TextBox 5"/>
          <p:cNvSpPr txBox="1"/>
          <p:nvPr/>
        </p:nvSpPr>
        <p:spPr>
          <a:xfrm>
            <a:off x="716096" y="2919470"/>
            <a:ext cx="10928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Please answer</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the poll questions.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2" name="Title 1"/>
          <p:cNvSpPr>
            <a:spLocks noGrp="1"/>
          </p:cNvSpPr>
          <p:nvPr>
            <p:ph type="title"/>
          </p:nvPr>
        </p:nvSpPr>
        <p:spPr>
          <a:xfrm>
            <a:off x="1905001" y="164477"/>
            <a:ext cx="7917679" cy="548640"/>
          </a:xfrm>
        </p:spPr>
        <p:txBody>
          <a:bodyPr>
            <a:normAutofit fontScale="90000"/>
          </a:bodyPr>
          <a:lstStyle/>
          <a:p>
            <a:r>
              <a:rPr lang="en-US" dirty="0"/>
              <a:t>About US</a:t>
            </a:r>
          </a:p>
        </p:txBody>
      </p:sp>
      <p:sp>
        <p:nvSpPr>
          <p:cNvPr id="11" name="Content Placeholder 1"/>
          <p:cNvSpPr txBox="1">
            <a:spLocks/>
          </p:cNvSpPr>
          <p:nvPr/>
        </p:nvSpPr>
        <p:spPr>
          <a:xfrm>
            <a:off x="1838234" y="713117"/>
            <a:ext cx="8686800" cy="3630655"/>
          </a:xfrm>
          <a:prstGeom prst="rect">
            <a:avLst/>
          </a:prstGeom>
        </p:spPr>
        <p:txBody>
          <a:bodyPr>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b="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EB6744F-2D48-E142-8FE2-9F3149A2AEC2}"/>
              </a:ext>
            </a:extLst>
          </p:cNvPr>
          <p:cNvSpPr txBox="1"/>
          <p:nvPr/>
        </p:nvSpPr>
        <p:spPr>
          <a:xfrm>
            <a:off x="2362200" y="1010307"/>
            <a:ext cx="7772401" cy="375320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RHMPI mission is to provide quality and preventative healthcare services while offering an exceptional customer experience at an affordable cost.</a:t>
            </a:r>
            <a:r>
              <a:rPr lang="en-US" sz="2000" dirty="0"/>
              <a:t> </a:t>
            </a:r>
            <a:endParaRPr lang="en-US" sz="20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0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It is our goal to continuously improve the number of patients served each year by:</a:t>
            </a:r>
          </a:p>
          <a:p>
            <a:pPr marL="742950" lvl="1" indent="-285750">
              <a:spcAft>
                <a:spcPts val="600"/>
              </a:spcAft>
              <a:buFont typeface="Arial" panose="020B0604020202020204" pitchFamily="34" charset="0"/>
              <a:buChar char="•"/>
            </a:pPr>
            <a:r>
              <a:rPr lang="en-US" sz="20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increasing awareness of the services we offer,</a:t>
            </a:r>
          </a:p>
          <a:p>
            <a:pPr marL="742950" lvl="1" indent="-285750">
              <a:spcAft>
                <a:spcPts val="600"/>
              </a:spcAft>
              <a:buFont typeface="Arial" panose="020B0604020202020204" pitchFamily="34" charset="0"/>
              <a:buChar char="•"/>
            </a:pPr>
            <a:r>
              <a:rPr lang="en-US" sz="20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increasing patient access to our primary healthcare services, and  </a:t>
            </a:r>
          </a:p>
          <a:p>
            <a:pPr marL="742950" lvl="1" indent="-285750">
              <a:spcAft>
                <a:spcPts val="600"/>
              </a:spcAft>
              <a:buFont typeface="Arial" panose="020B0604020202020204" pitchFamily="34" charset="0"/>
              <a:buChar char="•"/>
            </a:pPr>
            <a:r>
              <a:rPr lang="en-US" sz="2000"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partnering with other community agencies to connect individuals across the communities we serve to tangible resources needed in their everyday lives.</a:t>
            </a:r>
          </a:p>
          <a:p>
            <a:pPr>
              <a:lnSpc>
                <a:spcPts val="1500"/>
              </a:lnSpc>
            </a:pPr>
            <a:endParaRPr lang="en-US" dirty="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E94C22-296B-429B-A0D1-6D0B01A8FD9A}"/>
              </a:ext>
            </a:extLst>
          </p:cNvPr>
          <p:cNvSpPr>
            <a:spLocks noGrp="1"/>
          </p:cNvSpPr>
          <p:nvPr>
            <p:ph type="sldNum" sz="quarter" idx="12"/>
          </p:nvPr>
        </p:nvSpPr>
        <p:spPr/>
        <p:txBody>
          <a:bodyPr/>
          <a:lstStyle/>
          <a:p>
            <a:fld id="{CB14F690-3607-4B76-AB44-97B1F881CB46}" type="slidenum">
              <a:rPr lang="en-US" smtClean="0"/>
              <a:t>30</a:t>
            </a:fld>
            <a:endParaRPr lang="en-US" dirty="0"/>
          </a:p>
        </p:txBody>
      </p:sp>
    </p:spTree>
    <p:extLst>
      <p:ext uri="{BB962C8B-B14F-4D97-AF65-F5344CB8AC3E}">
        <p14:creationId xmlns:p14="http://schemas.microsoft.com/office/powerpoint/2010/main" val="2587670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2" name="Title 1"/>
          <p:cNvSpPr>
            <a:spLocks noGrp="1"/>
          </p:cNvSpPr>
          <p:nvPr>
            <p:ph type="title"/>
          </p:nvPr>
        </p:nvSpPr>
        <p:spPr>
          <a:xfrm>
            <a:off x="1905001" y="164477"/>
            <a:ext cx="7917679" cy="548640"/>
          </a:xfrm>
        </p:spPr>
        <p:txBody>
          <a:bodyPr>
            <a:normAutofit fontScale="90000"/>
          </a:bodyPr>
          <a:lstStyle/>
          <a:p>
            <a:pPr algn="ctr"/>
            <a:r>
              <a:rPr lang="en-US" dirty="0"/>
              <a:t>RHMPI and BWHI partnership</a:t>
            </a:r>
          </a:p>
        </p:txBody>
      </p:sp>
      <p:sp>
        <p:nvSpPr>
          <p:cNvPr id="11" name="Content Placeholder 1"/>
          <p:cNvSpPr txBox="1">
            <a:spLocks/>
          </p:cNvSpPr>
          <p:nvPr/>
        </p:nvSpPr>
        <p:spPr>
          <a:xfrm>
            <a:off x="1838234" y="713117"/>
            <a:ext cx="8686800" cy="3630655"/>
          </a:xfrm>
          <a:prstGeom prst="rect">
            <a:avLst/>
          </a:prstGeom>
        </p:spPr>
        <p:txBody>
          <a:bodyPr>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spcBef>
                <a:spcPts val="0"/>
              </a:spcBef>
            </a:pPr>
            <a:r>
              <a:rPr lang="en-US" sz="1800" b="0" dirty="0">
                <a:latin typeface="Times New Roman" panose="02020603050405020304" pitchFamily="18" charset="0"/>
                <a:cs typeface="Times New Roman" panose="02020603050405020304" pitchFamily="18" charset="0"/>
              </a:rPr>
              <a:t>RHMPI joined the Black Women’s Health Imperative’s provider network in 2017 and began enrolling participants in 2018.  Since that time we have received 101</a:t>
            </a:r>
            <a:r>
              <a:rPr lang="en-US" sz="1800" b="0" dirty="0">
                <a:solidFill>
                  <a:srgbClr val="FF0000"/>
                </a:solidFill>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health care provider referrals and enrolled </a:t>
            </a:r>
            <a:r>
              <a:rPr lang="en-US" sz="1800" b="0" dirty="0">
                <a:solidFill>
                  <a:srgbClr val="FF0000"/>
                </a:solidFill>
                <a:latin typeface="Times New Roman" panose="02020603050405020304" pitchFamily="18" charset="0"/>
                <a:cs typeface="Times New Roman" panose="02020603050405020304" pitchFamily="18" charset="0"/>
              </a:rPr>
              <a:t>70 </a:t>
            </a:r>
            <a:r>
              <a:rPr lang="en-US" sz="1800" b="0" dirty="0">
                <a:latin typeface="Times New Roman" panose="02020603050405020304" pitchFamily="18" charset="0"/>
                <a:cs typeface="Times New Roman" panose="02020603050405020304" pitchFamily="18" charset="0"/>
              </a:rPr>
              <a:t>participants.</a:t>
            </a:r>
            <a:endParaRPr lang="en-US" sz="1800" b="0" dirty="0">
              <a:solidFill>
                <a:srgbClr val="FF0000"/>
              </a:solidFill>
              <a:latin typeface="Times New Roman" panose="02020603050405020304" pitchFamily="18" charset="0"/>
              <a:cs typeface="Times New Roman" panose="02020603050405020304" pitchFamily="18" charset="0"/>
            </a:endParaRPr>
          </a:p>
          <a:p>
            <a:pPr>
              <a:spcBef>
                <a:spcPts val="0"/>
              </a:spcBef>
            </a:pPr>
            <a:endParaRPr lang="en-US" sz="1800" b="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Challenges to referrals and enrollment include:</a:t>
            </a:r>
          </a:p>
          <a:p>
            <a:pPr>
              <a:spcBef>
                <a:spcPts val="0"/>
              </a:spcBef>
            </a:pPr>
            <a:endParaRPr lang="en-US" sz="1800" b="0" dirty="0">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The need to increase awareness among health care providers regarding prediabetes and the importance of screening</a:t>
            </a:r>
          </a:p>
          <a:p>
            <a:pPr marL="0" indent="0">
              <a:spcBef>
                <a:spcPts val="0"/>
              </a:spcBef>
            </a:pPr>
            <a:endParaRPr lang="en-US" sz="1800" b="0" dirty="0">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The need for more education community-wide so that residents know the importance of focusing on prevention</a:t>
            </a:r>
          </a:p>
          <a:p>
            <a:pPr marL="0" indent="0">
              <a:spcBef>
                <a:spcPts val="0"/>
              </a:spcBef>
            </a:pPr>
            <a:endParaRPr lang="en-US" sz="1800" b="0" dirty="0">
              <a:latin typeface="Times New Roman" panose="02020603050405020304" pitchFamily="18" charset="0"/>
              <a:cs typeface="Times New Roman" panose="02020603050405020304" pitchFamily="18" charset="0"/>
            </a:endParaRPr>
          </a:p>
          <a:p>
            <a:pPr>
              <a:spcBef>
                <a:spcPts val="0"/>
              </a:spcBef>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Many residents just do not want to commit to a yearlong program</a:t>
            </a:r>
          </a:p>
          <a:p>
            <a:endParaRPr lang="en-US" sz="1800" b="0" dirty="0">
              <a:latin typeface="Times New Roman" panose="02020603050405020304" pitchFamily="18" charset="0"/>
              <a:cs typeface="Times New Roman" panose="02020603050405020304" pitchFamily="18" charset="0"/>
            </a:endParaRPr>
          </a:p>
          <a:p>
            <a:endParaRPr lang="en-US" sz="1800" b="0" dirty="0">
              <a:latin typeface="Times New Roman" panose="02020603050405020304" pitchFamily="18" charset="0"/>
              <a:cs typeface="Times New Roman" panose="02020603050405020304" pitchFamily="18" charset="0"/>
            </a:endParaRPr>
          </a:p>
          <a:p>
            <a:endParaRPr lang="en-US" sz="1800"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098438"/>
            <a:ext cx="2981234" cy="1066800"/>
          </a:xfrm>
          <a:prstGeom prst="rect">
            <a:avLst/>
          </a:prstGeom>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98439"/>
            <a:ext cx="3086100" cy="91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232C85C7-C5BE-427A-B22A-0BD7AFA85808}"/>
              </a:ext>
            </a:extLst>
          </p:cNvPr>
          <p:cNvSpPr>
            <a:spLocks noGrp="1"/>
          </p:cNvSpPr>
          <p:nvPr>
            <p:ph type="sldNum" sz="quarter" idx="12"/>
          </p:nvPr>
        </p:nvSpPr>
        <p:spPr/>
        <p:txBody>
          <a:bodyPr/>
          <a:lstStyle/>
          <a:p>
            <a:fld id="{CB14F690-3607-4B76-AB44-97B1F881CB46}" type="slidenum">
              <a:rPr lang="en-US" smtClean="0"/>
              <a:t>31</a:t>
            </a:fld>
            <a:endParaRPr lang="en-US" dirty="0"/>
          </a:p>
        </p:txBody>
      </p:sp>
    </p:spTree>
    <p:extLst>
      <p:ext uri="{BB962C8B-B14F-4D97-AF65-F5344CB8AC3E}">
        <p14:creationId xmlns:p14="http://schemas.microsoft.com/office/powerpoint/2010/main" val="3041789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2" name="Title 1"/>
          <p:cNvSpPr>
            <a:spLocks noGrp="1"/>
          </p:cNvSpPr>
          <p:nvPr>
            <p:ph type="title"/>
          </p:nvPr>
        </p:nvSpPr>
        <p:spPr>
          <a:xfrm>
            <a:off x="1905001" y="164477"/>
            <a:ext cx="7917679" cy="548640"/>
          </a:xfrm>
        </p:spPr>
        <p:txBody>
          <a:bodyPr>
            <a:normAutofit fontScale="90000"/>
          </a:bodyPr>
          <a:lstStyle/>
          <a:p>
            <a:pPr algn="ctr"/>
            <a:r>
              <a:rPr lang="en-US" dirty="0"/>
              <a:t>RHMPI and BWHI partnership</a:t>
            </a:r>
          </a:p>
        </p:txBody>
      </p:sp>
      <p:sp>
        <p:nvSpPr>
          <p:cNvPr id="11" name="Content Placeholder 1"/>
          <p:cNvSpPr txBox="1">
            <a:spLocks/>
          </p:cNvSpPr>
          <p:nvPr/>
        </p:nvSpPr>
        <p:spPr>
          <a:xfrm>
            <a:off x="1838234" y="713117"/>
            <a:ext cx="8686800" cy="3630655"/>
          </a:xfrm>
          <a:prstGeom prst="rect">
            <a:avLst/>
          </a:prstGeom>
        </p:spPr>
        <p:txBody>
          <a:bodyPr>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1800" b="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Examples of how RHMPI is addressing those challenges:</a:t>
            </a:r>
          </a:p>
          <a:p>
            <a:pPr>
              <a:spcBef>
                <a:spcPts val="0"/>
              </a:spcBef>
            </a:pPr>
            <a:endParaRPr lang="en-US" sz="1800" b="0" dirty="0">
              <a:latin typeface="Times New Roman" panose="02020603050405020304" pitchFamily="18" charset="0"/>
              <a:cs typeface="Times New Roman" panose="02020603050405020304" pitchFamily="18" charset="0"/>
            </a:endParaRP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On-going health care provider education </a:t>
            </a: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On-going community education and increased visibility of the program</a:t>
            </a: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Identification of health care provider champions</a:t>
            </a: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Assigned lifestyle coaches to be onsite at each of our health center locations</a:t>
            </a: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Recruitment of diverse lifestyle coaches who identify with the target population</a:t>
            </a:r>
          </a:p>
          <a:p>
            <a:pPr>
              <a:spcBef>
                <a:spcPts val="0"/>
              </a:spcBef>
              <a:spcAft>
                <a:spcPts val="1200"/>
              </a:spcAft>
              <a:buFont typeface="Arial" panose="020B0604020202020204" pitchFamily="34" charset="0"/>
              <a:buChar char="•"/>
            </a:pPr>
            <a:r>
              <a:rPr lang="en-US" sz="1800" b="0" dirty="0">
                <a:latin typeface="Times New Roman" panose="02020603050405020304" pitchFamily="18" charset="0"/>
                <a:cs typeface="Times New Roman" panose="02020603050405020304" pitchFamily="18" charset="0"/>
              </a:rPr>
              <a:t>Signed formal agreements with 4</a:t>
            </a:r>
            <a:r>
              <a:rPr lang="en-US" sz="1800" b="0" dirty="0">
                <a:solidFill>
                  <a:srgbClr val="FF0000"/>
                </a:solidFill>
                <a:latin typeface="Times New Roman" panose="02020603050405020304" pitchFamily="18" charset="0"/>
                <a:cs typeface="Times New Roman" panose="02020603050405020304" pitchFamily="18" charset="0"/>
              </a:rPr>
              <a:t> </a:t>
            </a:r>
            <a:r>
              <a:rPr lang="en-US" sz="1800" b="0" dirty="0">
                <a:latin typeface="Times New Roman" panose="02020603050405020304" pitchFamily="18" charset="0"/>
                <a:cs typeface="Times New Roman" panose="02020603050405020304" pitchFamily="18" charset="0"/>
              </a:rPr>
              <a:t>local employers to provide primary health care services for their employees. RHMPI will introduce the program to those employees.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3533775"/>
            <a:ext cx="2981234" cy="2133600"/>
          </a:xfrm>
          <a:prstGeom prst="rect">
            <a:avLst/>
          </a:prstGeom>
        </p:spPr>
      </p:pic>
      <p:sp>
        <p:nvSpPr>
          <p:cNvPr id="3" name="Slide Number Placeholder 2">
            <a:extLst>
              <a:ext uri="{FF2B5EF4-FFF2-40B4-BE49-F238E27FC236}">
                <a16:creationId xmlns:a16="http://schemas.microsoft.com/office/drawing/2014/main" id="{D0EB57D4-3DDA-4196-8E44-839E9146026F}"/>
              </a:ext>
            </a:extLst>
          </p:cNvPr>
          <p:cNvSpPr>
            <a:spLocks noGrp="1"/>
          </p:cNvSpPr>
          <p:nvPr>
            <p:ph type="sldNum" sz="quarter" idx="12"/>
          </p:nvPr>
        </p:nvSpPr>
        <p:spPr/>
        <p:txBody>
          <a:bodyPr/>
          <a:lstStyle/>
          <a:p>
            <a:fld id="{CB14F690-3607-4B76-AB44-97B1F881CB46}" type="slidenum">
              <a:rPr lang="en-US" smtClean="0"/>
              <a:t>32</a:t>
            </a:fld>
            <a:endParaRPr lang="en-US" dirty="0"/>
          </a:p>
        </p:txBody>
      </p:sp>
    </p:spTree>
    <p:extLst>
      <p:ext uri="{BB962C8B-B14F-4D97-AF65-F5344CB8AC3E}">
        <p14:creationId xmlns:p14="http://schemas.microsoft.com/office/powerpoint/2010/main" val="3201068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838200"/>
            <a:ext cx="7520940" cy="548640"/>
          </a:xfrm>
        </p:spPr>
        <p:txBody>
          <a:bodyPr>
            <a:normAutofit fontScale="90000"/>
          </a:bodyPr>
          <a:lstStyle/>
          <a:p>
            <a:pPr algn="ctr"/>
            <a:r>
              <a:rPr lang="en-US" sz="3600" dirty="0"/>
              <a:t>But there were more challenges that were not as obvious </a:t>
            </a:r>
          </a:p>
        </p:txBody>
      </p:sp>
      <p:pic>
        <p:nvPicPr>
          <p:cNvPr id="11266" name="Picture 2" descr="Path Unclear? Here's One Simple Solution When You're Feeling Stu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828801"/>
            <a:ext cx="4876800" cy="32385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8174213-07E6-4E16-9544-E77ADA8C1BAE}"/>
              </a:ext>
            </a:extLst>
          </p:cNvPr>
          <p:cNvSpPr>
            <a:spLocks noGrp="1"/>
          </p:cNvSpPr>
          <p:nvPr>
            <p:ph type="sldNum" sz="quarter" idx="12"/>
          </p:nvPr>
        </p:nvSpPr>
        <p:spPr/>
        <p:txBody>
          <a:bodyPr/>
          <a:lstStyle/>
          <a:p>
            <a:fld id="{CB14F690-3607-4B76-AB44-97B1F881CB46}" type="slidenum">
              <a:rPr lang="en-US" smtClean="0"/>
              <a:t>33</a:t>
            </a:fld>
            <a:endParaRPr lang="en-US" dirty="0"/>
          </a:p>
        </p:txBody>
      </p:sp>
    </p:spTree>
    <p:extLst>
      <p:ext uri="{BB962C8B-B14F-4D97-AF65-F5344CB8AC3E}">
        <p14:creationId xmlns:p14="http://schemas.microsoft.com/office/powerpoint/2010/main" val="381056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25" y="3200400"/>
            <a:ext cx="2209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7400" y="1238250"/>
            <a:ext cx="76200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EHR System</a:t>
            </a:r>
          </a:p>
          <a:p>
            <a:pPr marL="742950" lvl="1" indent="-285750">
              <a:buFont typeface="Arial" panose="020B0604020202020204" pitchFamily="34" charset="0"/>
              <a:buChar char="•"/>
            </a:pPr>
            <a:r>
              <a:rPr lang="en-US" sz="2800" dirty="0"/>
              <a:t>Athena Health Net </a:t>
            </a:r>
          </a:p>
          <a:p>
            <a:pPr marL="285750" indent="-285750">
              <a:buFont typeface="Arial" panose="020B0604020202020204" pitchFamily="34" charset="0"/>
              <a:buChar char="•"/>
            </a:pPr>
            <a:r>
              <a:rPr lang="en-US" sz="2800" dirty="0"/>
              <a:t>Social Services Team</a:t>
            </a:r>
          </a:p>
          <a:p>
            <a:pPr marL="742950" lvl="1" indent="-285750">
              <a:buFont typeface="Arial" panose="020B0604020202020204" pitchFamily="34" charset="0"/>
              <a:buChar char="•"/>
            </a:pPr>
            <a:r>
              <a:rPr lang="en-US" sz="2800" dirty="0"/>
              <a:t>Licensed Social Worker</a:t>
            </a:r>
          </a:p>
          <a:p>
            <a:pPr marL="742950" lvl="1" indent="-285750">
              <a:buFont typeface="Arial" panose="020B0604020202020204" pitchFamily="34" charset="0"/>
              <a:buChar char="•"/>
            </a:pPr>
            <a:r>
              <a:rPr lang="en-US" sz="2800" dirty="0"/>
              <a:t>Licensed Counselor</a:t>
            </a:r>
          </a:p>
          <a:p>
            <a:pPr lvl="1"/>
            <a:r>
              <a:rPr lang="en-US" sz="2800" dirty="0"/>
              <a:t>Through additional interviewing</a:t>
            </a:r>
          </a:p>
          <a:p>
            <a:pPr marL="285750" indent="-285750">
              <a:buFont typeface="Arial" panose="020B0604020202020204" pitchFamily="34" charset="0"/>
              <a:buChar char="•"/>
            </a:pPr>
            <a:r>
              <a:rPr lang="en-US" sz="2800" dirty="0"/>
              <a:t>i2i Population Health </a:t>
            </a:r>
          </a:p>
          <a:p>
            <a:pPr marL="742950" lvl="1" indent="-285750">
              <a:buFont typeface="Arial" panose="020B0604020202020204" pitchFamily="34" charset="0"/>
              <a:buChar char="•"/>
            </a:pPr>
            <a:r>
              <a:rPr lang="en-US" sz="2800" b="1" i="1" dirty="0">
                <a:solidFill>
                  <a:schemeClr val="bg2"/>
                </a:solidFill>
              </a:rPr>
              <a:t>Future Implementation August 2020</a:t>
            </a:r>
            <a:endParaRPr lang="en-US" sz="2800" dirty="0"/>
          </a:p>
        </p:txBody>
      </p:sp>
      <p:sp>
        <p:nvSpPr>
          <p:cNvPr id="7" name="Title 6"/>
          <p:cNvSpPr>
            <a:spLocks noGrp="1"/>
          </p:cNvSpPr>
          <p:nvPr>
            <p:ph type="title"/>
          </p:nvPr>
        </p:nvSpPr>
        <p:spPr/>
        <p:txBody>
          <a:bodyPr/>
          <a:lstStyle/>
          <a:p>
            <a:pPr algn="ctr"/>
            <a:r>
              <a:rPr lang="en-US" b="1" dirty="0">
                <a:cs typeface="Times New Roman" panose="02020603050405020304" pitchFamily="18" charset="0"/>
              </a:rPr>
              <a:t>Internal Tracking TOOLs for </a:t>
            </a:r>
            <a:r>
              <a:rPr lang="en-US" b="1" dirty="0" err="1">
                <a:cs typeface="Times New Roman" panose="02020603050405020304" pitchFamily="18" charset="0"/>
              </a:rPr>
              <a:t>sdoh</a:t>
            </a:r>
            <a:endParaRPr lang="en-US" dirty="0"/>
          </a:p>
        </p:txBody>
      </p:sp>
      <p:pic>
        <p:nvPicPr>
          <p:cNvPr id="1026" name="Picture 2" descr="Athenanet - Athena Login">
            <a:extLst>
              <a:ext uri="{FF2B5EF4-FFF2-40B4-BE49-F238E27FC236}">
                <a16:creationId xmlns:a16="http://schemas.microsoft.com/office/drawing/2014/main" id="{0A723D78-B7D1-4128-AA45-904467B92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85" t="16696" r="11570" b="18504"/>
          <a:stretch/>
        </p:blipFill>
        <p:spPr bwMode="auto">
          <a:xfrm>
            <a:off x="7067551" y="1219200"/>
            <a:ext cx="334135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648200"/>
            <a:ext cx="28289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99CD2307-E802-40D0-96A1-1002F3069D55}"/>
              </a:ext>
            </a:extLst>
          </p:cNvPr>
          <p:cNvSpPr>
            <a:spLocks noGrp="1"/>
          </p:cNvSpPr>
          <p:nvPr>
            <p:ph type="sldNum" sz="quarter" idx="12"/>
          </p:nvPr>
        </p:nvSpPr>
        <p:spPr/>
        <p:txBody>
          <a:bodyPr/>
          <a:lstStyle/>
          <a:p>
            <a:fld id="{CB14F690-3607-4B76-AB44-97B1F881CB46}" type="slidenum">
              <a:rPr lang="en-US" smtClean="0"/>
              <a:t>34</a:t>
            </a:fld>
            <a:endParaRPr lang="en-US" dirty="0"/>
          </a:p>
        </p:txBody>
      </p:sp>
    </p:spTree>
    <p:extLst>
      <p:ext uri="{BB962C8B-B14F-4D97-AF65-F5344CB8AC3E}">
        <p14:creationId xmlns:p14="http://schemas.microsoft.com/office/powerpoint/2010/main" val="3569384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986" t="9822" r="14" b="5655"/>
          <a:stretch/>
        </p:blipFill>
        <p:spPr bwMode="auto">
          <a:xfrm>
            <a:off x="1828800" y="685800"/>
            <a:ext cx="87630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1562100" y="1066800"/>
            <a:ext cx="2514600" cy="533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2286001" y="156210"/>
            <a:ext cx="8244839" cy="548640"/>
          </a:xfrm>
        </p:spPr>
        <p:txBody>
          <a:bodyPr>
            <a:normAutofit fontScale="90000"/>
          </a:bodyPr>
          <a:lstStyle/>
          <a:p>
            <a:r>
              <a:rPr lang="en-US" dirty="0"/>
              <a:t>Sample Test Patient chart – social history</a:t>
            </a:r>
          </a:p>
        </p:txBody>
      </p:sp>
      <p:sp>
        <p:nvSpPr>
          <p:cNvPr id="2" name="Slide Number Placeholder 1">
            <a:extLst>
              <a:ext uri="{FF2B5EF4-FFF2-40B4-BE49-F238E27FC236}">
                <a16:creationId xmlns:a16="http://schemas.microsoft.com/office/drawing/2014/main" id="{DC9077FE-B406-4218-A91D-816D33C2A0AF}"/>
              </a:ext>
            </a:extLst>
          </p:cNvPr>
          <p:cNvSpPr>
            <a:spLocks noGrp="1"/>
          </p:cNvSpPr>
          <p:nvPr>
            <p:ph type="sldNum" sz="quarter" idx="12"/>
          </p:nvPr>
        </p:nvSpPr>
        <p:spPr/>
        <p:txBody>
          <a:bodyPr/>
          <a:lstStyle/>
          <a:p>
            <a:fld id="{CB14F690-3607-4B76-AB44-97B1F881CB46}" type="slidenum">
              <a:rPr lang="en-US" smtClean="0"/>
              <a:t>35</a:t>
            </a:fld>
            <a:endParaRPr lang="en-US" dirty="0"/>
          </a:p>
        </p:txBody>
      </p:sp>
    </p:spTree>
    <p:extLst>
      <p:ext uri="{BB962C8B-B14F-4D97-AF65-F5344CB8AC3E}">
        <p14:creationId xmlns:p14="http://schemas.microsoft.com/office/powerpoint/2010/main" val="3041040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2568" r="1304" b="6018"/>
          <a:stretch/>
        </p:blipFill>
        <p:spPr bwMode="auto">
          <a:xfrm>
            <a:off x="1981200" y="838200"/>
            <a:ext cx="8534400" cy="581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2362201" y="152400"/>
            <a:ext cx="7787639" cy="548640"/>
          </a:xfrm>
        </p:spPr>
        <p:txBody>
          <a:bodyPr>
            <a:normAutofit fontScale="90000"/>
          </a:bodyPr>
          <a:lstStyle/>
          <a:p>
            <a:r>
              <a:rPr lang="en-US" dirty="0"/>
              <a:t>Sample Test Patient chart – social history</a:t>
            </a:r>
          </a:p>
        </p:txBody>
      </p:sp>
      <p:sp>
        <p:nvSpPr>
          <p:cNvPr id="6" name="Oval 5"/>
          <p:cNvSpPr/>
          <p:nvPr/>
        </p:nvSpPr>
        <p:spPr>
          <a:xfrm>
            <a:off x="3200400" y="1495425"/>
            <a:ext cx="3429000" cy="533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DF5D614-A07C-48FD-9863-2ED0E19D2436}"/>
              </a:ext>
            </a:extLst>
          </p:cNvPr>
          <p:cNvSpPr>
            <a:spLocks noGrp="1"/>
          </p:cNvSpPr>
          <p:nvPr>
            <p:ph type="sldNum" sz="quarter" idx="12"/>
          </p:nvPr>
        </p:nvSpPr>
        <p:spPr/>
        <p:txBody>
          <a:bodyPr/>
          <a:lstStyle/>
          <a:p>
            <a:fld id="{CB14F690-3607-4B76-AB44-97B1F881CB46}" type="slidenum">
              <a:rPr lang="en-US" smtClean="0"/>
              <a:t>36</a:t>
            </a:fld>
            <a:endParaRPr lang="en-US" dirty="0"/>
          </a:p>
        </p:txBody>
      </p:sp>
    </p:spTree>
    <p:extLst>
      <p:ext uri="{BB962C8B-B14F-4D97-AF65-F5344CB8AC3E}">
        <p14:creationId xmlns:p14="http://schemas.microsoft.com/office/powerpoint/2010/main" val="392418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9420" r="16731" b="5807"/>
          <a:stretch/>
        </p:blipFill>
        <p:spPr bwMode="auto">
          <a:xfrm>
            <a:off x="2362201" y="894981"/>
            <a:ext cx="7072533" cy="593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2307748" y="152400"/>
            <a:ext cx="7940039" cy="548640"/>
          </a:xfrm>
        </p:spPr>
        <p:txBody>
          <a:bodyPr>
            <a:normAutofit fontScale="90000"/>
          </a:bodyPr>
          <a:lstStyle/>
          <a:p>
            <a:r>
              <a:rPr lang="en-US" dirty="0"/>
              <a:t>Sample Test Patient chart – social history</a:t>
            </a:r>
          </a:p>
        </p:txBody>
      </p:sp>
      <p:sp>
        <p:nvSpPr>
          <p:cNvPr id="11" name="Oval 10"/>
          <p:cNvSpPr/>
          <p:nvPr/>
        </p:nvSpPr>
        <p:spPr>
          <a:xfrm>
            <a:off x="4267200" y="1295400"/>
            <a:ext cx="3429000" cy="533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C4FDDF7-ED0F-4A70-B2BA-C5EA7031E4DF}"/>
              </a:ext>
            </a:extLst>
          </p:cNvPr>
          <p:cNvSpPr>
            <a:spLocks noGrp="1"/>
          </p:cNvSpPr>
          <p:nvPr>
            <p:ph type="sldNum" sz="quarter" idx="12"/>
          </p:nvPr>
        </p:nvSpPr>
        <p:spPr/>
        <p:txBody>
          <a:bodyPr/>
          <a:lstStyle/>
          <a:p>
            <a:fld id="{CB14F690-3607-4B76-AB44-97B1F881CB46}" type="slidenum">
              <a:rPr lang="en-US" smtClean="0"/>
              <a:t>37</a:t>
            </a:fld>
            <a:endParaRPr lang="en-US" dirty="0"/>
          </a:p>
        </p:txBody>
      </p:sp>
    </p:spTree>
    <p:extLst>
      <p:ext uri="{BB962C8B-B14F-4D97-AF65-F5344CB8AC3E}">
        <p14:creationId xmlns:p14="http://schemas.microsoft.com/office/powerpoint/2010/main" val="2650127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990601"/>
            <a:ext cx="8001000" cy="1169551"/>
          </a:xfrm>
          <a:prstGeom prst="rect">
            <a:avLst/>
          </a:prstGeom>
          <a:noFill/>
        </p:spPr>
        <p:txBody>
          <a:bodyPr wrap="square" rtlCol="0">
            <a:spAutoFit/>
          </a:bodyPr>
          <a:lstStyle/>
          <a:p>
            <a:r>
              <a:rPr lang="en-US" dirty="0"/>
              <a:t>The major SDOH’s that interferes with participants from enrolling and maintaining participation after screenings and referrals are: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sp>
        <p:nvSpPr>
          <p:cNvPr id="9" name="TextBox 8"/>
          <p:cNvSpPr txBox="1"/>
          <p:nvPr/>
        </p:nvSpPr>
        <p:spPr>
          <a:xfrm>
            <a:off x="6324600" y="1880973"/>
            <a:ext cx="4038600" cy="2862322"/>
          </a:xfrm>
          <a:prstGeom prst="rect">
            <a:avLst/>
          </a:prstGeom>
          <a:noFill/>
        </p:spPr>
        <p:txBody>
          <a:bodyPr wrap="square" rtlCol="0">
            <a:spAutoFit/>
          </a:bodyPr>
          <a:lstStyle/>
          <a:p>
            <a:pPr marL="285750" indent="-285750">
              <a:buFont typeface="Wingdings" panose="05000000000000000000" pitchFamily="2" charset="2"/>
              <a:buChar char="q"/>
            </a:pPr>
            <a:r>
              <a:rPr lang="en-US" dirty="0"/>
              <a:t>Affordability of Medical Services</a:t>
            </a:r>
          </a:p>
          <a:p>
            <a:pPr marL="285750" indent="-285750">
              <a:buFont typeface="Wingdings" panose="05000000000000000000" pitchFamily="2" charset="2"/>
              <a:buChar char="q"/>
            </a:pPr>
            <a:r>
              <a:rPr lang="en-US" dirty="0"/>
              <a:t>Affordability of Pharmacy Cost</a:t>
            </a:r>
          </a:p>
          <a:p>
            <a:pPr marL="285750" indent="-285750">
              <a:buFont typeface="Wingdings" panose="05000000000000000000" pitchFamily="2" charset="2"/>
              <a:buChar char="q"/>
            </a:pPr>
            <a:r>
              <a:rPr lang="en-US" dirty="0"/>
              <a:t>Cost of Transportation</a:t>
            </a:r>
          </a:p>
          <a:p>
            <a:pPr marL="285750" indent="-285750">
              <a:buFont typeface="Wingdings" panose="05000000000000000000" pitchFamily="2" charset="2"/>
              <a:buChar char="q"/>
            </a:pPr>
            <a:r>
              <a:rPr lang="en-US" dirty="0"/>
              <a:t>Health Care Literacy</a:t>
            </a:r>
          </a:p>
          <a:p>
            <a:pPr marL="285750" indent="-285750">
              <a:buFont typeface="Wingdings" panose="05000000000000000000" pitchFamily="2" charset="2"/>
              <a:buChar char="q"/>
            </a:pPr>
            <a:r>
              <a:rPr lang="en-US" dirty="0"/>
              <a:t>Access of healthcare facilities</a:t>
            </a:r>
          </a:p>
          <a:p>
            <a:pPr marL="285750" indent="-285750">
              <a:buFont typeface="Wingdings" panose="05000000000000000000" pitchFamily="2" charset="2"/>
              <a:buChar char="q"/>
            </a:pPr>
            <a:r>
              <a:rPr lang="en-US" dirty="0"/>
              <a:t>Language Barriers</a:t>
            </a:r>
          </a:p>
          <a:p>
            <a:pPr marL="285750" indent="-285750">
              <a:buFont typeface="Wingdings" panose="05000000000000000000" pitchFamily="2" charset="2"/>
              <a:buChar char="q"/>
            </a:pPr>
            <a:r>
              <a:rPr lang="en-US" dirty="0"/>
              <a:t>Child Care</a:t>
            </a:r>
          </a:p>
          <a:p>
            <a:pPr marL="285750" indent="-285750">
              <a:buFont typeface="Wingdings" panose="05000000000000000000" pitchFamily="2" charset="2"/>
              <a:buChar char="q"/>
            </a:pPr>
            <a:r>
              <a:rPr lang="en-US" dirty="0"/>
              <a:t>Lack of Social Services</a:t>
            </a:r>
          </a:p>
          <a:p>
            <a:pPr marL="285750" indent="-285750">
              <a:buFont typeface="Wingdings" panose="05000000000000000000" pitchFamily="2" charset="2"/>
              <a:buChar char="q"/>
            </a:pPr>
            <a:r>
              <a:rPr lang="en-US" dirty="0"/>
              <a:t>Behavioral Health</a:t>
            </a:r>
          </a:p>
          <a:p>
            <a:pPr marL="285750" indent="-285750">
              <a:buFont typeface="Wingdings" panose="05000000000000000000" pitchFamily="2" charset="2"/>
              <a:buChar char="q"/>
            </a:pPr>
            <a:r>
              <a:rPr lang="en-US" dirty="0"/>
              <a:t>Lack of Health Food Access</a:t>
            </a:r>
          </a:p>
        </p:txBody>
      </p:sp>
      <p:sp>
        <p:nvSpPr>
          <p:cNvPr id="3" name="Title 2"/>
          <p:cNvSpPr>
            <a:spLocks noGrp="1"/>
          </p:cNvSpPr>
          <p:nvPr>
            <p:ph type="title"/>
          </p:nvPr>
        </p:nvSpPr>
        <p:spPr/>
        <p:txBody>
          <a:bodyPr/>
          <a:lstStyle/>
          <a:p>
            <a:r>
              <a:rPr lang="en-US" b="1" dirty="0">
                <a:cs typeface="Times New Roman" panose="02020603050405020304" pitchFamily="18" charset="0"/>
              </a:rPr>
              <a:t>Major RHMPI SDOH’s</a:t>
            </a:r>
            <a:br>
              <a:rPr lang="en-US" b="1" dirty="0">
                <a:cs typeface="Times New Roman" panose="02020603050405020304" pitchFamily="18" charset="0"/>
              </a:rPr>
            </a:br>
            <a:endParaRPr lang="en-US" dirty="0"/>
          </a:p>
        </p:txBody>
      </p:sp>
      <p:pic>
        <p:nvPicPr>
          <p:cNvPr id="13" name="Picture 2" descr="https://www.promedica.org/socialdeterminants/PublishingImages/Live-Work-Play-LG.jpg"/>
          <p:cNvPicPr>
            <a:picLocks noChangeAspect="1" noChangeArrowheads="1"/>
          </p:cNvPicPr>
          <p:nvPr/>
        </p:nvPicPr>
        <p:blipFill rotWithShape="1">
          <a:blip r:embed="rId2">
            <a:extLst>
              <a:ext uri="{28A0092B-C50C-407E-A947-70E740481C1C}">
                <a14:useLocalDpi xmlns:a14="http://schemas.microsoft.com/office/drawing/2010/main" val="0"/>
              </a:ext>
            </a:extLst>
          </a:blip>
          <a:srcRect b="8689"/>
          <a:stretch/>
        </p:blipFill>
        <p:spPr bwMode="auto">
          <a:xfrm>
            <a:off x="1828801" y="1828801"/>
            <a:ext cx="4426721" cy="30843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5B68E76-6D28-41F6-A049-21AEE0A64D2C}"/>
              </a:ext>
            </a:extLst>
          </p:cNvPr>
          <p:cNvSpPr>
            <a:spLocks noGrp="1"/>
          </p:cNvSpPr>
          <p:nvPr>
            <p:ph type="sldNum" sz="quarter" idx="12"/>
          </p:nvPr>
        </p:nvSpPr>
        <p:spPr/>
        <p:txBody>
          <a:bodyPr/>
          <a:lstStyle/>
          <a:p>
            <a:fld id="{CB14F690-3607-4B76-AB44-97B1F881CB46}" type="slidenum">
              <a:rPr lang="en-US" smtClean="0"/>
              <a:t>38</a:t>
            </a:fld>
            <a:endParaRPr lang="en-US" dirty="0"/>
          </a:p>
        </p:txBody>
      </p:sp>
    </p:spTree>
    <p:extLst>
      <p:ext uri="{BB962C8B-B14F-4D97-AF65-F5344CB8AC3E}">
        <p14:creationId xmlns:p14="http://schemas.microsoft.com/office/powerpoint/2010/main" val="2049607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7520940" cy="548640"/>
          </a:xfrm>
        </p:spPr>
        <p:txBody>
          <a:bodyPr>
            <a:normAutofit fontScale="90000"/>
          </a:bodyPr>
          <a:lstStyle/>
          <a:p>
            <a:r>
              <a:rPr lang="en-US" dirty="0"/>
              <a:t>population characteristics </a:t>
            </a:r>
            <a:br>
              <a:rPr lang="en-US" dirty="0"/>
            </a:br>
            <a:r>
              <a:rPr lang="en-US" dirty="0"/>
              <a:t>Income &amp; Poverty</a:t>
            </a: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704" t="21897" r="6966" b="46135"/>
          <a:stretch/>
        </p:blipFill>
        <p:spPr bwMode="auto">
          <a:xfrm>
            <a:off x="1524000" y="1066801"/>
            <a:ext cx="9144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1E2FAF69-4163-49BC-AD4A-9F78F7FF4403}"/>
              </a:ext>
            </a:extLst>
          </p:cNvPr>
          <p:cNvSpPr>
            <a:spLocks noGrp="1"/>
          </p:cNvSpPr>
          <p:nvPr>
            <p:ph type="sldNum" sz="quarter" idx="12"/>
          </p:nvPr>
        </p:nvSpPr>
        <p:spPr/>
        <p:txBody>
          <a:bodyPr/>
          <a:lstStyle/>
          <a:p>
            <a:fld id="{CB14F690-3607-4B76-AB44-97B1F881CB46}" type="slidenum">
              <a:rPr lang="en-US" smtClean="0"/>
              <a:t>39</a:t>
            </a:fld>
            <a:endParaRPr lang="en-US" dirty="0"/>
          </a:p>
        </p:txBody>
      </p:sp>
    </p:spTree>
    <p:extLst>
      <p:ext uri="{BB962C8B-B14F-4D97-AF65-F5344CB8AC3E}">
        <p14:creationId xmlns:p14="http://schemas.microsoft.com/office/powerpoint/2010/main" val="47025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258EB1-2E18-0448-AF47-5F70461BC2DD}"/>
              </a:ext>
            </a:extLst>
          </p:cNvPr>
          <p:cNvSpPr>
            <a:spLocks noGrp="1"/>
          </p:cNvSpPr>
          <p:nvPr>
            <p:ph type="subTitle" idx="1"/>
          </p:nvPr>
        </p:nvSpPr>
        <p:spPr>
          <a:xfrm>
            <a:off x="0" y="887948"/>
            <a:ext cx="7620000" cy="1655762"/>
          </a:xfrm>
        </p:spPr>
        <p:txBody>
          <a:bodyPr anchor="ctr">
            <a:normAutofit/>
          </a:bodyPr>
          <a:lstStyle/>
          <a:p>
            <a:r>
              <a:rPr lang="en-US" sz="4400" dirty="0"/>
              <a:t>Linda Goler Blount, MPH</a:t>
            </a:r>
            <a:br>
              <a:rPr lang="en-US" sz="4400" dirty="0"/>
            </a:br>
            <a:r>
              <a:rPr lang="en-US" sz="4400" dirty="0"/>
              <a:t>President and CEO</a:t>
            </a:r>
          </a:p>
        </p:txBody>
      </p:sp>
      <p:pic>
        <p:nvPicPr>
          <p:cNvPr id="5" name="Picture 4">
            <a:extLst>
              <a:ext uri="{FF2B5EF4-FFF2-40B4-BE49-F238E27FC236}">
                <a16:creationId xmlns:a16="http://schemas.microsoft.com/office/drawing/2014/main" id="{E7627A5E-F988-8040-BFF7-B5CBE13E9253}"/>
              </a:ext>
            </a:extLst>
          </p:cNvPr>
          <p:cNvPicPr>
            <a:picLocks noChangeAspect="1"/>
          </p:cNvPicPr>
          <p:nvPr/>
        </p:nvPicPr>
        <p:blipFill>
          <a:blip r:embed="rId3"/>
          <a:stretch>
            <a:fillRect/>
          </a:stretch>
        </p:blipFill>
        <p:spPr>
          <a:xfrm>
            <a:off x="7620000" y="0"/>
            <a:ext cx="4572000" cy="6858000"/>
          </a:xfrm>
          <a:prstGeom prst="rect">
            <a:avLst/>
          </a:prstGeom>
        </p:spPr>
      </p:pic>
      <p:pic>
        <p:nvPicPr>
          <p:cNvPr id="9" name="Picture 8">
            <a:extLst>
              <a:ext uri="{FF2B5EF4-FFF2-40B4-BE49-F238E27FC236}">
                <a16:creationId xmlns:a16="http://schemas.microsoft.com/office/drawing/2014/main" id="{169C4407-AABA-B24C-AB9C-9399D69582BA}"/>
              </a:ext>
            </a:extLst>
          </p:cNvPr>
          <p:cNvPicPr>
            <a:picLocks noChangeAspect="1"/>
          </p:cNvPicPr>
          <p:nvPr/>
        </p:nvPicPr>
        <p:blipFill>
          <a:blip r:embed="rId4"/>
          <a:stretch>
            <a:fillRect/>
          </a:stretch>
        </p:blipFill>
        <p:spPr>
          <a:xfrm>
            <a:off x="2222500" y="2543710"/>
            <a:ext cx="3175000" cy="1524000"/>
          </a:xfrm>
          <a:prstGeom prst="rect">
            <a:avLst/>
          </a:prstGeom>
        </p:spPr>
      </p:pic>
    </p:spTree>
    <p:extLst>
      <p:ext uri="{BB962C8B-B14F-4D97-AF65-F5344CB8AC3E}">
        <p14:creationId xmlns:p14="http://schemas.microsoft.com/office/powerpoint/2010/main" val="3138733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characteristics </a:t>
            </a:r>
            <a:br>
              <a:rPr lang="en-US" dirty="0"/>
            </a:br>
            <a:r>
              <a:rPr lang="en-US" dirty="0"/>
              <a:t>Education</a:t>
            </a: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851" t="22773" r="7852" b="46373"/>
          <a:stretch/>
        </p:blipFill>
        <p:spPr bwMode="auto">
          <a:xfrm>
            <a:off x="1664586" y="990600"/>
            <a:ext cx="8966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89D93A3F-F026-4E8F-A52B-2F12DEEE4868}"/>
              </a:ext>
            </a:extLst>
          </p:cNvPr>
          <p:cNvSpPr>
            <a:spLocks noGrp="1"/>
          </p:cNvSpPr>
          <p:nvPr>
            <p:ph type="sldNum" sz="quarter" idx="12"/>
          </p:nvPr>
        </p:nvSpPr>
        <p:spPr/>
        <p:txBody>
          <a:bodyPr/>
          <a:lstStyle/>
          <a:p>
            <a:fld id="{CB14F690-3607-4B76-AB44-97B1F881CB46}" type="slidenum">
              <a:rPr lang="en-US" smtClean="0"/>
              <a:t>40</a:t>
            </a:fld>
            <a:endParaRPr lang="en-US" dirty="0"/>
          </a:p>
        </p:txBody>
      </p:sp>
    </p:spTree>
    <p:extLst>
      <p:ext uri="{BB962C8B-B14F-4D97-AF65-F5344CB8AC3E}">
        <p14:creationId xmlns:p14="http://schemas.microsoft.com/office/powerpoint/2010/main" val="500354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8116" y="974566"/>
            <a:ext cx="4568885" cy="3693319"/>
          </a:xfrm>
          <a:prstGeom prst="rect">
            <a:avLst/>
          </a:prstGeom>
          <a:noFill/>
        </p:spPr>
        <p:txBody>
          <a:bodyPr wrap="square" rtlCol="0">
            <a:spAutoFit/>
          </a:bodyPr>
          <a:lstStyle/>
          <a:p>
            <a:r>
              <a:rPr lang="en-US" dirty="0"/>
              <a:t>Across the Black Belt region of Alabama, the Rural Health Medical Program, consistently find the following reoccurring social determinants of health: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sz="1600" dirty="0"/>
              <a:t>Access to healthy food choices (local groceries store/ farmers market/variety of restaurants)</a:t>
            </a:r>
          </a:p>
          <a:p>
            <a:pPr marL="285750" indent="-285750">
              <a:buFont typeface="Wingdings" panose="05000000000000000000" pitchFamily="2" charset="2"/>
              <a:buChar char="q"/>
            </a:pPr>
            <a:r>
              <a:rPr lang="en-US" sz="1600" dirty="0"/>
              <a:t>Acceptance and self-accountability of health care educational literacy offered by RHMPI</a:t>
            </a:r>
          </a:p>
          <a:p>
            <a:pPr marL="285750" indent="-285750">
              <a:buFont typeface="Wingdings" panose="05000000000000000000" pitchFamily="2" charset="2"/>
              <a:buChar char="q"/>
            </a:pPr>
            <a:r>
              <a:rPr lang="en-US" sz="1600" dirty="0"/>
              <a:t>Lack of healthy lifestyle initiatives within household and/or community </a:t>
            </a:r>
          </a:p>
          <a:p>
            <a:pPr marL="285750" indent="-285750">
              <a:buFont typeface="Wingdings" panose="05000000000000000000" pitchFamily="2" charset="2"/>
              <a:buChar char="q"/>
            </a:pPr>
            <a:r>
              <a:rPr lang="en-US" sz="1600" dirty="0"/>
              <a:t>Lack of access to outdoor activities/walking trails</a:t>
            </a:r>
          </a:p>
          <a:p>
            <a:pPr marL="285750" indent="-285750">
              <a:buFont typeface="Wingdings" panose="05000000000000000000" pitchFamily="2" charset="2"/>
              <a:buChar char="q"/>
            </a:pPr>
            <a:r>
              <a:rPr lang="en-US" sz="1600" dirty="0"/>
              <a:t>Affordability of gym memberships/fitness clubs </a:t>
            </a:r>
          </a:p>
          <a:p>
            <a:endParaRPr lang="en-US" sz="1600" dirty="0"/>
          </a:p>
        </p:txBody>
      </p:sp>
      <p:sp>
        <p:nvSpPr>
          <p:cNvPr id="11" name="Title 10"/>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sdoh</a:t>
            </a:r>
            <a:r>
              <a:rPr lang="en-US" b="1" dirty="0">
                <a:latin typeface="Times New Roman" panose="02020603050405020304" pitchFamily="18" charset="0"/>
                <a:cs typeface="Times New Roman" panose="02020603050405020304" pitchFamily="18" charset="0"/>
              </a:rPr>
              <a:t> AROUND PREDIABETES </a:t>
            </a:r>
            <a:br>
              <a:rPr lang="en-US" b="1" dirty="0">
                <a:latin typeface="Times New Roman" panose="02020603050405020304" pitchFamily="18" charset="0"/>
                <a:cs typeface="Times New Roman" panose="02020603050405020304" pitchFamily="18" charset="0"/>
              </a:rPr>
            </a:br>
            <a:endParaRPr lang="en-US" dirty="0"/>
          </a:p>
        </p:txBody>
      </p:sp>
      <p:sp>
        <p:nvSpPr>
          <p:cNvPr id="3" name="AutoShape 2" descr="Weekend Activity Tip #15: Family Cooking Night | Melanated Fathers ..."/>
          <p:cNvSpPr>
            <a:spLocks noChangeAspect="1" noChangeArrowheads="1"/>
          </p:cNvSpPr>
          <p:nvPr/>
        </p:nvSpPr>
        <p:spPr bwMode="auto">
          <a:xfrm>
            <a:off x="1587500" y="-136525"/>
            <a:ext cx="2438400" cy="1619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4" descr="Weekend Activity Tip #15: Family Cooking Night | Melanated Fathers ..."/>
          <p:cNvSpPr>
            <a:spLocks noChangeAspect="1" noChangeArrowheads="1"/>
          </p:cNvSpPr>
          <p:nvPr/>
        </p:nvSpPr>
        <p:spPr bwMode="auto">
          <a:xfrm>
            <a:off x="1739900" y="15875"/>
            <a:ext cx="2438400" cy="1619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6" descr="Weekend Activity Tip #15: Family Cooking Night | Melanated Fathers ..."/>
          <p:cNvSpPr>
            <a:spLocks noChangeAspect="1" noChangeArrowheads="1"/>
          </p:cNvSpPr>
          <p:nvPr/>
        </p:nvSpPr>
        <p:spPr bwMode="auto">
          <a:xfrm>
            <a:off x="1892300" y="168275"/>
            <a:ext cx="2438400" cy="1619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066801"/>
            <a:ext cx="3657600" cy="395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13952EFF-A5E9-4DA0-A16D-87BB35C96955}"/>
              </a:ext>
            </a:extLst>
          </p:cNvPr>
          <p:cNvSpPr>
            <a:spLocks noGrp="1"/>
          </p:cNvSpPr>
          <p:nvPr>
            <p:ph type="sldNum" sz="quarter" idx="12"/>
          </p:nvPr>
        </p:nvSpPr>
        <p:spPr/>
        <p:txBody>
          <a:bodyPr/>
          <a:lstStyle/>
          <a:p>
            <a:fld id="{CB14F690-3607-4B76-AB44-97B1F881CB46}" type="slidenum">
              <a:rPr lang="en-US" smtClean="0"/>
              <a:t>41</a:t>
            </a:fld>
            <a:endParaRPr lang="en-US" dirty="0"/>
          </a:p>
        </p:txBody>
      </p:sp>
    </p:spTree>
    <p:extLst>
      <p:ext uri="{BB962C8B-B14F-4D97-AF65-F5344CB8AC3E}">
        <p14:creationId xmlns:p14="http://schemas.microsoft.com/office/powerpoint/2010/main" val="559722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1" y="668337"/>
            <a:ext cx="7121481" cy="4031873"/>
          </a:xfrm>
          <a:prstGeom prst="rect">
            <a:avLst/>
          </a:prstGeom>
          <a:noFill/>
        </p:spPr>
        <p:txBody>
          <a:bodyPr wrap="square" rtlCol="0">
            <a:spAutoFit/>
          </a:bodyPr>
          <a:lstStyle/>
          <a:p>
            <a:r>
              <a:rPr lang="en-US" sz="2000" dirty="0"/>
              <a:t>RHMPI implemented the following programs to address social determinants and barriers:</a:t>
            </a:r>
          </a:p>
          <a:p>
            <a:pPr marL="285750" indent="-285750">
              <a:buFont typeface="Wingdings" panose="05000000000000000000" pitchFamily="2" charset="2"/>
              <a:buChar char="q"/>
            </a:pPr>
            <a:r>
              <a:rPr lang="en-US" dirty="0"/>
              <a:t>Implementation of Diabetes Improvement Initiative-Type I (2018)</a:t>
            </a:r>
          </a:p>
          <a:p>
            <a:pPr marL="285750" indent="-285750">
              <a:buFont typeface="Wingdings" panose="05000000000000000000" pitchFamily="2" charset="2"/>
              <a:buChar char="q"/>
            </a:pPr>
            <a:r>
              <a:rPr lang="en-US" dirty="0"/>
              <a:t>CYL</a:t>
            </a:r>
            <a:r>
              <a:rPr lang="en-US" baseline="30000" dirty="0"/>
              <a:t>2</a:t>
            </a:r>
            <a:r>
              <a:rPr lang="en-US" dirty="0"/>
              <a:t> - Type II Diabetes prevention program (2018)</a:t>
            </a:r>
          </a:p>
          <a:p>
            <a:pPr marL="742950" lvl="1" indent="-285750">
              <a:buFont typeface="Wingdings" panose="05000000000000000000" pitchFamily="2" charset="2"/>
              <a:buChar char="q"/>
            </a:pPr>
            <a:r>
              <a:rPr lang="en-US" dirty="0"/>
              <a:t>Providing education and resources </a:t>
            </a:r>
          </a:p>
          <a:p>
            <a:pPr marL="742950" lvl="1" indent="-285750">
              <a:buFont typeface="Wingdings" panose="05000000000000000000" pitchFamily="2" charset="2"/>
              <a:buChar char="q"/>
            </a:pPr>
            <a:r>
              <a:rPr lang="en-US" dirty="0"/>
              <a:t>Classes within their communities</a:t>
            </a:r>
          </a:p>
          <a:p>
            <a:pPr marL="742950" lvl="1" indent="-285750">
              <a:buFont typeface="Wingdings" panose="05000000000000000000" pitchFamily="2" charset="2"/>
              <a:buChar char="q"/>
            </a:pPr>
            <a:r>
              <a:rPr lang="en-US" dirty="0"/>
              <a:t>Provide Transportation</a:t>
            </a:r>
          </a:p>
          <a:p>
            <a:pPr marL="285750" indent="-285750">
              <a:buFont typeface="Wingdings" panose="05000000000000000000" pitchFamily="2" charset="2"/>
              <a:buChar char="q"/>
            </a:pPr>
            <a:r>
              <a:rPr lang="en-US" dirty="0"/>
              <a:t>Chronic Care Program – pre-existing health care conditions in patients 55 and up (2018)</a:t>
            </a:r>
          </a:p>
          <a:p>
            <a:pPr marL="285750" indent="-285750">
              <a:buFont typeface="Wingdings" panose="05000000000000000000" pitchFamily="2" charset="2"/>
              <a:buChar char="q"/>
            </a:pPr>
            <a:r>
              <a:rPr lang="en-US" dirty="0"/>
              <a:t>Social Services Referrals </a:t>
            </a:r>
          </a:p>
          <a:p>
            <a:pPr marL="742950" lvl="1" indent="-285750">
              <a:buFont typeface="Wingdings" panose="05000000000000000000" pitchFamily="2" charset="2"/>
              <a:buChar char="q"/>
            </a:pPr>
            <a:r>
              <a:rPr lang="en-US" dirty="0"/>
              <a:t>Utility Financial Assistance</a:t>
            </a:r>
          </a:p>
          <a:p>
            <a:pPr marL="742950" lvl="1" indent="-285750">
              <a:buFont typeface="Wingdings" panose="05000000000000000000" pitchFamily="2" charset="2"/>
              <a:buChar char="q"/>
            </a:pPr>
            <a:r>
              <a:rPr lang="en-US" dirty="0"/>
              <a:t>Food Assistance Program, and </a:t>
            </a:r>
          </a:p>
          <a:p>
            <a:pPr marL="742950" lvl="1" indent="-285750">
              <a:buFont typeface="Wingdings" panose="05000000000000000000" pitchFamily="2" charset="2"/>
              <a:buChar char="q"/>
            </a:pPr>
            <a:r>
              <a:rPr lang="en-US" dirty="0"/>
              <a:t>Transportation Assistance Program and Local Partnerships(2019)</a:t>
            </a:r>
          </a:p>
          <a:p>
            <a:pPr marL="1200150" lvl="2" indent="-285750">
              <a:buFont typeface="Wingdings" panose="05000000000000000000" pitchFamily="2" charset="2"/>
              <a:buChar char="q"/>
            </a:pPr>
            <a:r>
              <a:rPr lang="en-US" dirty="0"/>
              <a:t>RHMPI Shuttle (Temporarily on hold due to pandemic)</a:t>
            </a:r>
          </a:p>
        </p:txBody>
      </p:sp>
      <p:sp>
        <p:nvSpPr>
          <p:cNvPr id="10" name="Title 9"/>
          <p:cNvSpPr>
            <a:spLocks noGrp="1"/>
          </p:cNvSpPr>
          <p:nvPr>
            <p:ph type="title"/>
          </p:nvPr>
        </p:nvSpPr>
        <p:spPr/>
        <p:txBody>
          <a:bodyPr/>
          <a:lstStyle/>
          <a:p>
            <a:r>
              <a:rPr lang="en-US" dirty="0" err="1"/>
              <a:t>sdoh</a:t>
            </a:r>
            <a:r>
              <a:rPr lang="en-US" dirty="0"/>
              <a:t> Program Implementation</a:t>
            </a:r>
            <a:br>
              <a:rPr lang="en-US" dirty="0"/>
            </a:br>
            <a:endParaRPr lang="en-US" dirty="0"/>
          </a:p>
        </p:txBody>
      </p:sp>
      <p:sp>
        <p:nvSpPr>
          <p:cNvPr id="6" name="TextBox 5"/>
          <p:cNvSpPr txBox="1"/>
          <p:nvPr/>
        </p:nvSpPr>
        <p:spPr>
          <a:xfrm>
            <a:off x="5710015" y="5935994"/>
            <a:ext cx="3886200" cy="276999"/>
          </a:xfrm>
          <a:prstGeom prst="rect">
            <a:avLst/>
          </a:prstGeom>
          <a:noFill/>
        </p:spPr>
        <p:txBody>
          <a:bodyPr wrap="square" rtlCol="0">
            <a:spAutoFit/>
          </a:bodyPr>
          <a:lstStyle/>
          <a:p>
            <a:pPr algn="ctr"/>
            <a:r>
              <a:rPr lang="en-US" sz="1200" b="1" i="1" dirty="0">
                <a:solidFill>
                  <a:prstClr val="black"/>
                </a:solidFill>
              </a:rPr>
              <a:t>“The Heartbeat of the Black Belt”</a:t>
            </a:r>
          </a:p>
        </p:txBody>
      </p:sp>
      <p:sp>
        <p:nvSpPr>
          <p:cNvPr id="4" name="AutoShape 2" descr="Life Stages &amp; Populations | Features | CDC"/>
          <p:cNvSpPr>
            <a:spLocks noChangeAspect="1" noChangeArrowheads="1"/>
          </p:cNvSpPr>
          <p:nvPr/>
        </p:nvSpPr>
        <p:spPr bwMode="auto">
          <a:xfrm>
            <a:off x="1587500" y="-136525"/>
            <a:ext cx="2667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9" descr="Newsroom - Black Women Face the Widest Disparity in Maternal Health"/>
          <p:cNvSpPr>
            <a:spLocks noChangeAspect="1" noChangeArrowheads="1"/>
          </p:cNvSpPr>
          <p:nvPr/>
        </p:nvSpPr>
        <p:spPr bwMode="auto">
          <a:xfrm>
            <a:off x="1587501" y="-136525"/>
            <a:ext cx="2847975" cy="1609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218" y="1066800"/>
            <a:ext cx="1472982"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351" y="3429000"/>
            <a:ext cx="1566616" cy="132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9830" y="3429001"/>
            <a:ext cx="213995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C33403BB-8F09-41AF-B815-060BD1100E0C}"/>
              </a:ext>
            </a:extLst>
          </p:cNvPr>
          <p:cNvSpPr>
            <a:spLocks noGrp="1"/>
          </p:cNvSpPr>
          <p:nvPr>
            <p:ph type="sldNum" sz="quarter" idx="12"/>
          </p:nvPr>
        </p:nvSpPr>
        <p:spPr/>
        <p:txBody>
          <a:bodyPr/>
          <a:lstStyle/>
          <a:p>
            <a:fld id="{CB14F690-3607-4B76-AB44-97B1F881CB46}" type="slidenum">
              <a:rPr lang="en-US" smtClean="0"/>
              <a:t>42</a:t>
            </a:fld>
            <a:endParaRPr lang="en-US" dirty="0"/>
          </a:p>
        </p:txBody>
      </p:sp>
    </p:spTree>
    <p:extLst>
      <p:ext uri="{BB962C8B-B14F-4D97-AF65-F5344CB8AC3E}">
        <p14:creationId xmlns:p14="http://schemas.microsoft.com/office/powerpoint/2010/main" val="1996778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2075" y="1268103"/>
            <a:ext cx="5486400" cy="3139321"/>
          </a:xfrm>
          <a:prstGeom prst="rect">
            <a:avLst/>
          </a:prstGeom>
          <a:noFill/>
        </p:spPr>
        <p:txBody>
          <a:bodyPr wrap="square" rtlCol="0">
            <a:spAutoFit/>
          </a:bodyPr>
          <a:lstStyle/>
          <a:p>
            <a:r>
              <a:rPr lang="en-US" dirty="0"/>
              <a:t>RHMPI implemented the following programs to address social determinants and barriers: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sz="1600" dirty="0"/>
              <a:t>Alabama Breast &amp; Cervical Cancer Early Protection Program (ABCCEP) – targeting women 35 and up, low to no income to gaining access to women’s health screening and health services as needed (2016)</a:t>
            </a:r>
          </a:p>
          <a:p>
            <a:pPr marL="285750" indent="-285750">
              <a:buFont typeface="Wingdings" panose="05000000000000000000" pitchFamily="2" charset="2"/>
              <a:buChar char="q"/>
            </a:pPr>
            <a:r>
              <a:rPr lang="en-US" sz="1600" dirty="0"/>
              <a:t>340B Program (2018) allows us to provide</a:t>
            </a:r>
          </a:p>
          <a:p>
            <a:pPr marL="742950" lvl="1" indent="-285750">
              <a:buFont typeface="Wingdings" panose="05000000000000000000" pitchFamily="2" charset="2"/>
              <a:buChar char="q"/>
            </a:pPr>
            <a:r>
              <a:rPr lang="en-US" sz="1600" dirty="0"/>
              <a:t>Medication, </a:t>
            </a:r>
          </a:p>
          <a:p>
            <a:pPr marL="742950" lvl="1" indent="-285750">
              <a:buFont typeface="Wingdings" panose="05000000000000000000" pitchFamily="2" charset="2"/>
              <a:buChar char="q"/>
            </a:pPr>
            <a:r>
              <a:rPr lang="en-US" sz="1600" dirty="0"/>
              <a:t>Medical supplies, </a:t>
            </a:r>
          </a:p>
          <a:p>
            <a:pPr marL="742950" lvl="1" indent="-285750">
              <a:buFont typeface="Wingdings" panose="05000000000000000000" pitchFamily="2" charset="2"/>
              <a:buChar char="q"/>
            </a:pPr>
            <a:r>
              <a:rPr lang="en-US" sz="1600" dirty="0"/>
              <a:t>Medical equipment, and</a:t>
            </a:r>
          </a:p>
          <a:p>
            <a:pPr marL="742950" lvl="1" indent="-285750">
              <a:buFont typeface="Wingdings" panose="05000000000000000000" pitchFamily="2" charset="2"/>
              <a:buChar char="q"/>
            </a:pPr>
            <a:r>
              <a:rPr lang="en-US" sz="1600" dirty="0"/>
              <a:t>Financial assistance </a:t>
            </a:r>
          </a:p>
        </p:txBody>
      </p:sp>
      <p:sp>
        <p:nvSpPr>
          <p:cNvPr id="10" name="Title 9"/>
          <p:cNvSpPr>
            <a:spLocks noGrp="1"/>
          </p:cNvSpPr>
          <p:nvPr>
            <p:ph type="title"/>
          </p:nvPr>
        </p:nvSpPr>
        <p:spPr/>
        <p:txBody>
          <a:bodyPr/>
          <a:lstStyle/>
          <a:p>
            <a:r>
              <a:rPr lang="en-US" dirty="0" err="1"/>
              <a:t>sdoh</a:t>
            </a:r>
            <a:r>
              <a:rPr lang="en-US" dirty="0"/>
              <a:t> Program Implementation</a:t>
            </a:r>
            <a:br>
              <a:rPr lang="en-US" dirty="0"/>
            </a:br>
            <a:endParaRPr lang="en-US" dirty="0"/>
          </a:p>
        </p:txBody>
      </p:sp>
      <p:sp>
        <p:nvSpPr>
          <p:cNvPr id="6" name="TextBox 5"/>
          <p:cNvSpPr txBox="1"/>
          <p:nvPr/>
        </p:nvSpPr>
        <p:spPr>
          <a:xfrm>
            <a:off x="5710015" y="5935994"/>
            <a:ext cx="3886200" cy="276999"/>
          </a:xfrm>
          <a:prstGeom prst="rect">
            <a:avLst/>
          </a:prstGeom>
          <a:noFill/>
        </p:spPr>
        <p:txBody>
          <a:bodyPr wrap="square" rtlCol="0">
            <a:spAutoFit/>
          </a:bodyPr>
          <a:lstStyle/>
          <a:p>
            <a:pPr algn="ctr"/>
            <a:r>
              <a:rPr lang="en-US" sz="1200" b="1" i="1" dirty="0">
                <a:solidFill>
                  <a:prstClr val="black"/>
                </a:solidFill>
              </a:rPr>
              <a:t>“The Heartbeat of the Black Belt”</a:t>
            </a:r>
          </a:p>
        </p:txBody>
      </p:sp>
      <p:sp>
        <p:nvSpPr>
          <p:cNvPr id="4" name="AutoShape 2" descr="Life Stages &amp; Populations | Features | CDC"/>
          <p:cNvSpPr>
            <a:spLocks noChangeAspect="1" noChangeArrowheads="1"/>
          </p:cNvSpPr>
          <p:nvPr/>
        </p:nvSpPr>
        <p:spPr bwMode="auto">
          <a:xfrm>
            <a:off x="1587500" y="-136525"/>
            <a:ext cx="2667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9" descr="Newsroom - Black Women Face the Widest Disparity in Maternal Health"/>
          <p:cNvSpPr>
            <a:spLocks noChangeAspect="1" noChangeArrowheads="1"/>
          </p:cNvSpPr>
          <p:nvPr/>
        </p:nvSpPr>
        <p:spPr bwMode="auto">
          <a:xfrm>
            <a:off x="1587501" y="-136525"/>
            <a:ext cx="2847975" cy="1609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022" y="2396160"/>
            <a:ext cx="1506179" cy="1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descr="Four Steps to Launching a Successful Health Coaching Progra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335" y="3832131"/>
            <a:ext cx="1562303" cy="1165163"/>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1" y="983050"/>
            <a:ext cx="1493837"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961" y="3579469"/>
            <a:ext cx="1985515" cy="14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C55EC84-6784-4C48-983D-0B67DC97B1FD}"/>
              </a:ext>
            </a:extLst>
          </p:cNvPr>
          <p:cNvSpPr>
            <a:spLocks noGrp="1"/>
          </p:cNvSpPr>
          <p:nvPr>
            <p:ph type="sldNum" sz="quarter" idx="12"/>
          </p:nvPr>
        </p:nvSpPr>
        <p:spPr/>
        <p:txBody>
          <a:bodyPr/>
          <a:lstStyle/>
          <a:p>
            <a:fld id="{CB14F690-3607-4B76-AB44-97B1F881CB46}" type="slidenum">
              <a:rPr lang="en-US" smtClean="0"/>
              <a:t>43</a:t>
            </a:fld>
            <a:endParaRPr lang="en-US" dirty="0"/>
          </a:p>
        </p:txBody>
      </p:sp>
    </p:spTree>
    <p:extLst>
      <p:ext uri="{BB962C8B-B14F-4D97-AF65-F5344CB8AC3E}">
        <p14:creationId xmlns:p14="http://schemas.microsoft.com/office/powerpoint/2010/main" val="784009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pic>
        <p:nvPicPr>
          <p:cNvPr id="4102" name="Picture 6" descr="C:\Users\dozier-smithk\AppData\Local\Microsoft\Windows\INetCache\IE\TDLI0FXA\Punti-interrogativi-590x3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891540"/>
            <a:ext cx="4495800" cy="2994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10015" y="5935990"/>
            <a:ext cx="3886200" cy="276999"/>
          </a:xfrm>
          <a:prstGeom prst="rect">
            <a:avLst/>
          </a:prstGeom>
          <a:noFill/>
        </p:spPr>
        <p:txBody>
          <a:bodyPr wrap="square" rtlCol="0">
            <a:spAutoFit/>
          </a:bodyPr>
          <a:lstStyle/>
          <a:p>
            <a:pPr algn="ctr"/>
            <a:r>
              <a:rPr lang="en-US" sz="1200" b="1" i="1" dirty="0"/>
              <a:t>“The Heartbeat of the Black Belt”</a:t>
            </a:r>
          </a:p>
        </p:txBody>
      </p:sp>
      <p:sp>
        <p:nvSpPr>
          <p:cNvPr id="7" name="TextBox 6"/>
          <p:cNvSpPr txBox="1"/>
          <p:nvPr/>
        </p:nvSpPr>
        <p:spPr>
          <a:xfrm>
            <a:off x="5631679" y="6212988"/>
            <a:ext cx="4191000" cy="600164"/>
          </a:xfrm>
          <a:prstGeom prst="rect">
            <a:avLst/>
          </a:prstGeom>
          <a:noFill/>
        </p:spPr>
        <p:txBody>
          <a:bodyPr wrap="square" rtlCol="0">
            <a:spAutoFit/>
          </a:bodyPr>
          <a:lstStyle/>
          <a:p>
            <a:pPr algn="ctr">
              <a:defRPr/>
            </a:pPr>
            <a:r>
              <a:rPr lang="en-US" sz="1400" b="1" i="1" dirty="0">
                <a:solidFill>
                  <a:schemeClr val="bg1"/>
                </a:solidFill>
              </a:rPr>
              <a:t>Dallas. Marengo. Monroe. Perry. Wilcox.</a:t>
            </a:r>
          </a:p>
          <a:p>
            <a:endParaRPr lang="en-US" dirty="0"/>
          </a:p>
        </p:txBody>
      </p:sp>
      <p:sp>
        <p:nvSpPr>
          <p:cNvPr id="2" name="TextBox 1"/>
          <p:cNvSpPr txBox="1"/>
          <p:nvPr/>
        </p:nvSpPr>
        <p:spPr>
          <a:xfrm>
            <a:off x="1676400" y="3962401"/>
            <a:ext cx="8991600" cy="1200329"/>
          </a:xfrm>
          <a:prstGeom prst="rect">
            <a:avLst/>
          </a:prstGeom>
          <a:noFill/>
        </p:spPr>
        <p:txBody>
          <a:bodyPr wrap="square" rtlCol="0">
            <a:spAutoFit/>
          </a:bodyPr>
          <a:lstStyle/>
          <a:p>
            <a:pPr algn="ctr"/>
            <a:r>
              <a:rPr lang="en-US" i="1" dirty="0">
                <a:solidFill>
                  <a:srgbClr val="0070C0"/>
                </a:solidFill>
              </a:rPr>
              <a:t>Contact us for more information. </a:t>
            </a:r>
          </a:p>
          <a:p>
            <a:pPr algn="ctr"/>
            <a:r>
              <a:rPr lang="en-US" dirty="0"/>
              <a:t>101 Park Place Selma, Alabama, 36701</a:t>
            </a:r>
          </a:p>
          <a:p>
            <a:pPr algn="ctr"/>
            <a:r>
              <a:rPr lang="en-US" dirty="0">
                <a:hlinkClick r:id="rId3"/>
              </a:rPr>
              <a:t>www.rhmpi.com</a:t>
            </a:r>
            <a:endParaRPr lang="en-US" dirty="0"/>
          </a:p>
          <a:p>
            <a:pPr algn="ctr"/>
            <a:r>
              <a:rPr lang="en-US" dirty="0"/>
              <a:t>334.874.7428 </a:t>
            </a:r>
          </a:p>
        </p:txBody>
      </p:sp>
      <p:sp>
        <p:nvSpPr>
          <p:cNvPr id="3" name="Slide Number Placeholder 2">
            <a:extLst>
              <a:ext uri="{FF2B5EF4-FFF2-40B4-BE49-F238E27FC236}">
                <a16:creationId xmlns:a16="http://schemas.microsoft.com/office/drawing/2014/main" id="{78DD9086-768C-4D09-A0BB-A9891ACCBACF}"/>
              </a:ext>
            </a:extLst>
          </p:cNvPr>
          <p:cNvSpPr>
            <a:spLocks noGrp="1"/>
          </p:cNvSpPr>
          <p:nvPr>
            <p:ph type="sldNum" sz="quarter" idx="12"/>
          </p:nvPr>
        </p:nvSpPr>
        <p:spPr/>
        <p:txBody>
          <a:bodyPr/>
          <a:lstStyle/>
          <a:p>
            <a:fld id="{CB14F690-3607-4B76-AB44-97B1F881CB46}" type="slidenum">
              <a:rPr lang="en-US" smtClean="0"/>
              <a:t>44</a:t>
            </a:fld>
            <a:endParaRPr lang="en-US" dirty="0"/>
          </a:p>
        </p:txBody>
      </p:sp>
    </p:spTree>
    <p:extLst>
      <p:ext uri="{BB962C8B-B14F-4D97-AF65-F5344CB8AC3E}">
        <p14:creationId xmlns:p14="http://schemas.microsoft.com/office/powerpoint/2010/main" val="1144818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0015" y="5935994"/>
            <a:ext cx="3886200" cy="276999"/>
          </a:xfrm>
          <a:prstGeom prst="rect">
            <a:avLst/>
          </a:prstGeom>
          <a:noFill/>
        </p:spPr>
        <p:txBody>
          <a:bodyPr wrap="square" rtlCol="0">
            <a:spAutoFit/>
          </a:bodyPr>
          <a:lstStyle/>
          <a:p>
            <a:pPr algn="ctr"/>
            <a:r>
              <a:rPr lang="en-US" sz="1200" b="1" i="1" dirty="0">
                <a:solidFill>
                  <a:prstClr val="black"/>
                </a:solidFill>
              </a:rPr>
              <a:t>“The Heartbeat of the Black Belt”</a:t>
            </a:r>
          </a:p>
        </p:txBody>
      </p:sp>
      <p:sp>
        <p:nvSpPr>
          <p:cNvPr id="7" name="TextBox 6"/>
          <p:cNvSpPr txBox="1"/>
          <p:nvPr/>
        </p:nvSpPr>
        <p:spPr>
          <a:xfrm>
            <a:off x="5631679" y="6212988"/>
            <a:ext cx="4191000" cy="600164"/>
          </a:xfrm>
          <a:prstGeom prst="rect">
            <a:avLst/>
          </a:prstGeom>
          <a:noFill/>
        </p:spPr>
        <p:txBody>
          <a:bodyPr wrap="square" rtlCol="0">
            <a:spAutoFit/>
          </a:bodyPr>
          <a:lstStyle/>
          <a:p>
            <a:pPr algn="ctr">
              <a:defRPr/>
            </a:pPr>
            <a:r>
              <a:rPr lang="en-US" sz="1400" b="1" i="1" dirty="0">
                <a:solidFill>
                  <a:prstClr val="white"/>
                </a:solidFill>
              </a:rPr>
              <a:t>Dallas. Marengo. Monroe. Perry. Wilcox.</a:t>
            </a:r>
          </a:p>
          <a:p>
            <a:endParaRPr lang="en-US" dirty="0">
              <a:solidFill>
                <a:prstClr val="black"/>
              </a:solidFill>
            </a:endParaRPr>
          </a:p>
        </p:txBody>
      </p:sp>
      <p:pic>
        <p:nvPicPr>
          <p:cNvPr id="1026" name="Picture 2" descr="C:\Users\dozier-smithk\AppData\Local\Microsoft\Windows\INetCache\IE\TDLI0FXA\thank-y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1066800"/>
            <a:ext cx="4445000" cy="3378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3F0C9DA-D8EE-4B75-AB53-0511146915E5}"/>
              </a:ext>
            </a:extLst>
          </p:cNvPr>
          <p:cNvSpPr>
            <a:spLocks noGrp="1"/>
          </p:cNvSpPr>
          <p:nvPr>
            <p:ph type="sldNum" sz="quarter" idx="12"/>
          </p:nvPr>
        </p:nvSpPr>
        <p:spPr/>
        <p:txBody>
          <a:bodyPr/>
          <a:lstStyle/>
          <a:p>
            <a:fld id="{CB14F690-3607-4B76-AB44-97B1F881CB46}" type="slidenum">
              <a:rPr lang="en-US" smtClean="0"/>
              <a:t>45</a:t>
            </a:fld>
            <a:endParaRPr lang="en-US" dirty="0"/>
          </a:p>
        </p:txBody>
      </p:sp>
    </p:spTree>
    <p:extLst>
      <p:ext uri="{BB962C8B-B14F-4D97-AF65-F5344CB8AC3E}">
        <p14:creationId xmlns:p14="http://schemas.microsoft.com/office/powerpoint/2010/main" val="380460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E7E404-0540-4EC0-8E62-A4245E0A0FB0}"/>
              </a:ext>
            </a:extLst>
          </p:cNvPr>
          <p:cNvSpPr>
            <a:spLocks noGrp="1"/>
          </p:cNvSpPr>
          <p:nvPr>
            <p:ph type="title"/>
          </p:nvPr>
        </p:nvSpPr>
        <p:spPr>
          <a:xfrm>
            <a:off x="316733" y="0"/>
            <a:ext cx="3416468" cy="1331737"/>
          </a:xfrm>
        </p:spPr>
        <p:txBody>
          <a:bodyPr anchor="ctr">
            <a:normAutofit/>
          </a:bodyPr>
          <a:lstStyle/>
          <a:p>
            <a:r>
              <a:rPr lang="en-US" sz="4900" dirty="0">
                <a:solidFill>
                  <a:srgbClr val="FFFFFF"/>
                </a:solidFill>
              </a:rPr>
              <a:t>Q an A </a:t>
            </a:r>
            <a:endParaRPr lang="en-US" dirty="0">
              <a:solidFill>
                <a:srgbClr val="FFFFFF"/>
              </a:solidFill>
            </a:endParaRPr>
          </a:p>
        </p:txBody>
      </p:sp>
      <p:sp>
        <p:nvSpPr>
          <p:cNvPr id="3" name="Content Placeholder 2">
            <a:extLst>
              <a:ext uri="{FF2B5EF4-FFF2-40B4-BE49-F238E27FC236}">
                <a16:creationId xmlns:a16="http://schemas.microsoft.com/office/drawing/2014/main" id="{02E0830A-4154-4AD2-8C96-09055F88377F}"/>
              </a:ext>
            </a:extLst>
          </p:cNvPr>
          <p:cNvSpPr>
            <a:spLocks noGrp="1"/>
          </p:cNvSpPr>
          <p:nvPr>
            <p:ph idx="1"/>
          </p:nvPr>
        </p:nvSpPr>
        <p:spPr>
          <a:xfrm>
            <a:off x="4699818" y="404447"/>
            <a:ext cx="7175449" cy="5029199"/>
          </a:xfrm>
        </p:spPr>
        <p:txBody>
          <a:bodyPr anchor="ctr">
            <a:noAutofit/>
          </a:bodyPr>
          <a:lstStyle/>
          <a:p>
            <a:r>
              <a:rPr lang="en-US" dirty="0"/>
              <a:t>If you have any questions, please type them in the Q/A box and we will address them during the Q/A session. </a:t>
            </a:r>
          </a:p>
        </p:txBody>
      </p:sp>
      <p:pic>
        <p:nvPicPr>
          <p:cNvPr id="5" name="Picture 4">
            <a:extLst>
              <a:ext uri="{FF2B5EF4-FFF2-40B4-BE49-F238E27FC236}">
                <a16:creationId xmlns:a16="http://schemas.microsoft.com/office/drawing/2014/main" id="{11157B75-0985-4BA3-8362-6C0A7BC94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949" y="5682961"/>
            <a:ext cx="6894236" cy="1154785"/>
          </a:xfrm>
          <a:prstGeom prst="rect">
            <a:avLst/>
          </a:prstGeom>
        </p:spPr>
      </p:pic>
      <p:sp>
        <p:nvSpPr>
          <p:cNvPr id="11" name="Arrow: Right 10">
            <a:extLst>
              <a:ext uri="{FF2B5EF4-FFF2-40B4-BE49-F238E27FC236}">
                <a16:creationId xmlns:a16="http://schemas.microsoft.com/office/drawing/2014/main" id="{0EE4E1FB-93BD-4D6D-9C72-729339050824}"/>
              </a:ext>
            </a:extLst>
          </p:cNvPr>
          <p:cNvSpPr/>
          <p:nvPr/>
        </p:nvSpPr>
        <p:spPr>
          <a:xfrm>
            <a:off x="94329" y="3745989"/>
            <a:ext cx="472440" cy="23258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43" y="1222269"/>
            <a:ext cx="3013858" cy="4921791"/>
          </a:xfrm>
          <a:prstGeom prst="rect">
            <a:avLst/>
          </a:prstGeom>
        </p:spPr>
      </p:pic>
    </p:spTree>
    <p:extLst>
      <p:ext uri="{BB962C8B-B14F-4D97-AF65-F5344CB8AC3E}">
        <p14:creationId xmlns:p14="http://schemas.microsoft.com/office/powerpoint/2010/main" val="4155182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4CDC6-E109-4161-B945-0E20B0683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33" y="992634"/>
            <a:ext cx="10929788" cy="1830739"/>
          </a:xfrm>
          <a:prstGeom prst="rect">
            <a:avLst/>
          </a:prstGeom>
        </p:spPr>
      </p:pic>
      <p:sp>
        <p:nvSpPr>
          <p:cNvPr id="6" name="TextBox 5"/>
          <p:cNvSpPr txBox="1"/>
          <p:nvPr/>
        </p:nvSpPr>
        <p:spPr>
          <a:xfrm>
            <a:off x="716096" y="2919470"/>
            <a:ext cx="10928733"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Additional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ACPM: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https://www.acpm.org/initiatives/diabetes-prevention/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BWHI: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https://bwhi.org/change-your-lifestyle-cyl2/</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0" indent="-742950">
              <a:buFontTx/>
              <a:buAutoNum type="arabicPeriod"/>
              <a:defRPr/>
            </a:pPr>
            <a:r>
              <a:rPr lang="en-US" sz="3600" b="1" dirty="0">
                <a:solidFill>
                  <a:prstClr val="black"/>
                </a:solidFill>
                <a:latin typeface="Calibri" panose="020F0502020204030204"/>
              </a:rPr>
              <a:t>AMA</a:t>
            </a:r>
            <a:r>
              <a:rPr lang="en-US" sz="3600" dirty="0">
                <a:solidFill>
                  <a:prstClr val="black"/>
                </a:solidFill>
                <a:latin typeface="Calibri" panose="020F0502020204030204"/>
              </a:rPr>
              <a:t>: </a:t>
            </a:r>
            <a:r>
              <a:rPr lang="en-US" sz="3600" dirty="0">
                <a:hlinkClick r:id="rId6"/>
              </a:rPr>
              <a:t>https://amapreventdiabetes.org/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54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0E42-7D1B-2D44-9A53-7CF16563DDC4}"/>
              </a:ext>
            </a:extLst>
          </p:cNvPr>
          <p:cNvSpPr>
            <a:spLocks noGrp="1"/>
          </p:cNvSpPr>
          <p:nvPr>
            <p:ph type="title"/>
          </p:nvPr>
        </p:nvSpPr>
        <p:spPr>
          <a:xfrm>
            <a:off x="5152362" y="1220787"/>
            <a:ext cx="7039637" cy="1325563"/>
          </a:xfrm>
        </p:spPr>
        <p:txBody>
          <a:bodyPr/>
          <a:lstStyle/>
          <a:p>
            <a:pPr algn="ctr"/>
            <a:r>
              <a:rPr lang="en-US" dirty="0" err="1"/>
              <a:t>Keshee</a:t>
            </a:r>
            <a:r>
              <a:rPr lang="en-US" dirty="0"/>
              <a:t> Dozier-Smith</a:t>
            </a:r>
            <a:br>
              <a:rPr lang="en-US" dirty="0"/>
            </a:br>
            <a:r>
              <a:rPr lang="en-US" dirty="0"/>
              <a:t>CEO</a:t>
            </a:r>
          </a:p>
        </p:txBody>
      </p:sp>
      <p:pic>
        <p:nvPicPr>
          <p:cNvPr id="5" name="Content Placeholder 4">
            <a:extLst>
              <a:ext uri="{FF2B5EF4-FFF2-40B4-BE49-F238E27FC236}">
                <a16:creationId xmlns:a16="http://schemas.microsoft.com/office/drawing/2014/main" id="{1E23ED38-666E-694C-8297-8CA90C1E1AAD}"/>
              </a:ext>
            </a:extLst>
          </p:cNvPr>
          <p:cNvPicPr>
            <a:picLocks noGrp="1" noChangeAspect="1"/>
          </p:cNvPicPr>
          <p:nvPr>
            <p:ph idx="1"/>
          </p:nvPr>
        </p:nvPicPr>
        <p:blipFill>
          <a:blip r:embed="rId3"/>
          <a:stretch>
            <a:fillRect/>
          </a:stretch>
        </p:blipFill>
        <p:spPr>
          <a:xfrm>
            <a:off x="0" y="0"/>
            <a:ext cx="5152363" cy="6869818"/>
          </a:xfrm>
        </p:spPr>
      </p:pic>
      <p:pic>
        <p:nvPicPr>
          <p:cNvPr id="7" name="Picture 6">
            <a:extLst>
              <a:ext uri="{FF2B5EF4-FFF2-40B4-BE49-F238E27FC236}">
                <a16:creationId xmlns:a16="http://schemas.microsoft.com/office/drawing/2014/main" id="{D5322199-E1DE-5E41-A8C3-6D16742845EC}"/>
              </a:ext>
            </a:extLst>
          </p:cNvPr>
          <p:cNvPicPr>
            <a:picLocks noChangeAspect="1"/>
          </p:cNvPicPr>
          <p:nvPr/>
        </p:nvPicPr>
        <p:blipFill>
          <a:blip r:embed="rId4"/>
          <a:stretch>
            <a:fillRect/>
          </a:stretch>
        </p:blipFill>
        <p:spPr>
          <a:xfrm>
            <a:off x="5598781" y="2546350"/>
            <a:ext cx="6146800" cy="1765300"/>
          </a:xfrm>
          <a:prstGeom prst="rect">
            <a:avLst/>
          </a:prstGeom>
        </p:spPr>
      </p:pic>
    </p:spTree>
    <p:extLst>
      <p:ext uri="{BB962C8B-B14F-4D97-AF65-F5344CB8AC3E}">
        <p14:creationId xmlns:p14="http://schemas.microsoft.com/office/powerpoint/2010/main" val="20996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4" name="Google Shape;124;p1"/>
          <p:cNvSpPr/>
          <p:nvPr/>
        </p:nvSpPr>
        <p:spPr>
          <a:xfrm>
            <a:off x="5523493" y="5205496"/>
            <a:ext cx="6211307" cy="1333698"/>
          </a:xfrm>
          <a:prstGeom prst="rect">
            <a:avLst/>
          </a:prstGeom>
          <a:noFill/>
          <a:ln>
            <a:noFill/>
          </a:ln>
        </p:spPr>
        <p:txBody>
          <a:bodyPr spcFirstLastPara="1" wrap="square" lIns="50800" tIns="50800" rIns="50800" bIns="50800" anchor="t" anchorCtr="0">
            <a:spAutoFit/>
          </a:bodyPr>
          <a:lstStyle/>
          <a:p>
            <a:pPr marL="0" marR="0" lvl="0" indent="0" algn="l" rtl="0">
              <a:spcBef>
                <a:spcPts val="0"/>
              </a:spcBef>
              <a:spcAft>
                <a:spcPts val="0"/>
              </a:spcAft>
              <a:buNone/>
            </a:pPr>
            <a:r>
              <a:rPr lang="en-US" sz="4000" b="0" i="0" u="none" strike="noStrike" cap="none">
                <a:solidFill>
                  <a:schemeClr val="lt1"/>
                </a:solidFill>
                <a:latin typeface="Helvetica Neue Light"/>
                <a:ea typeface="Helvetica Neue Light"/>
                <a:cs typeface="Helvetica Neue Light"/>
                <a:sym typeface="Helvetica Neue Light"/>
              </a:rPr>
              <a:t>The Long and Bumpy Road Toward Health Equity</a:t>
            </a:r>
            <a:endParaRPr/>
          </a:p>
        </p:txBody>
      </p:sp>
      <p:pic>
        <p:nvPicPr>
          <p:cNvPr id="7" name="Picture 6" descr="A close up of a logo&#10;&#10;Description automatically generated">
            <a:extLst>
              <a:ext uri="{FF2B5EF4-FFF2-40B4-BE49-F238E27FC236}">
                <a16:creationId xmlns:a16="http://schemas.microsoft.com/office/drawing/2014/main" id="{DF30914D-87FA-3043-8585-B62F70E6D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205496"/>
            <a:ext cx="2796684" cy="1333697"/>
          </a:xfrm>
          <a:prstGeom prst="rect">
            <a:avLst/>
          </a:prstGeom>
        </p:spPr>
      </p:pic>
    </p:spTree>
    <p:extLst>
      <p:ext uri="{BB962C8B-B14F-4D97-AF65-F5344CB8AC3E}">
        <p14:creationId xmlns:p14="http://schemas.microsoft.com/office/powerpoint/2010/main" val="368606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 descr="/Users/Jphee/Library/Group Containers/L48J367XN4.com.infraware.PolarisOffice/fImage709351389397.png"/>
          <p:cNvPicPr preferRelativeResize="0"/>
          <p:nvPr/>
        </p:nvPicPr>
        <p:blipFill rotWithShape="1">
          <a:blip r:embed="rId3">
            <a:alphaModFix/>
          </a:blip>
          <a:srcRect/>
          <a:stretch/>
        </p:blipFill>
        <p:spPr>
          <a:xfrm>
            <a:off x="0" y="23000"/>
            <a:ext cx="6999514" cy="6835000"/>
          </a:xfrm>
          <a:prstGeom prst="rect">
            <a:avLst/>
          </a:prstGeom>
          <a:noFill/>
          <a:ln>
            <a:noFill/>
          </a:ln>
        </p:spPr>
      </p:pic>
      <p:pic>
        <p:nvPicPr>
          <p:cNvPr id="131" name="Google Shape;131;p2"/>
          <p:cNvPicPr preferRelativeResize="0"/>
          <p:nvPr/>
        </p:nvPicPr>
        <p:blipFill rotWithShape="1">
          <a:blip r:embed="rId4">
            <a:alphaModFix/>
          </a:blip>
          <a:srcRect/>
          <a:stretch/>
        </p:blipFill>
        <p:spPr>
          <a:xfrm>
            <a:off x="1328884" y="367566"/>
            <a:ext cx="5356755" cy="5863475"/>
          </a:xfrm>
          <a:prstGeom prst="rect">
            <a:avLst/>
          </a:prstGeom>
          <a:noFill/>
          <a:ln>
            <a:noFill/>
          </a:ln>
          <a:effectLst>
            <a:outerShdw blurRad="292100" dist="139700" dir="2700000" algn="tl" rotWithShape="0">
              <a:srgbClr val="333333">
                <a:alpha val="64705"/>
              </a:srgbClr>
            </a:outerShdw>
          </a:effectLst>
        </p:spPr>
      </p:pic>
      <p:pic>
        <p:nvPicPr>
          <p:cNvPr id="132" name="Google Shape;132;p2" descr="/Users/Jphee/Library/Group Containers/L48J367XN4.com.infraware.PolarisOffice/fImage105401419553.png"/>
          <p:cNvPicPr preferRelativeResize="0"/>
          <p:nvPr/>
        </p:nvPicPr>
        <p:blipFill rotWithShape="1">
          <a:blip r:embed="rId5">
            <a:alphaModFix/>
          </a:blip>
          <a:srcRect/>
          <a:stretch/>
        </p:blipFill>
        <p:spPr>
          <a:xfrm>
            <a:off x="10047515" y="242185"/>
            <a:ext cx="1744406" cy="944358"/>
          </a:xfrm>
          <a:prstGeom prst="rect">
            <a:avLst/>
          </a:prstGeom>
          <a:noFill/>
          <a:ln>
            <a:noFill/>
          </a:ln>
        </p:spPr>
      </p:pic>
      <p:sp>
        <p:nvSpPr>
          <p:cNvPr id="133" name="Google Shape;133;p2"/>
          <p:cNvSpPr txBox="1"/>
          <p:nvPr/>
        </p:nvSpPr>
        <p:spPr>
          <a:xfrm>
            <a:off x="7119258" y="1775809"/>
            <a:ext cx="4520263"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400" b="0" i="0" u="none" strike="noStrike" cap="none">
              <a:solidFill>
                <a:schemeClr val="dk1"/>
              </a:solidFill>
              <a:latin typeface="Lato Light"/>
              <a:ea typeface="Lato Light"/>
              <a:cs typeface="Lato Light"/>
              <a:sym typeface="Lato Light"/>
            </a:endParaRPr>
          </a:p>
          <a:p>
            <a:pPr marL="0" marR="0" lvl="0" indent="0" algn="just" rtl="0">
              <a:spcBef>
                <a:spcPts val="0"/>
              </a:spcBef>
              <a:spcAft>
                <a:spcPts val="0"/>
              </a:spcAft>
              <a:buNone/>
            </a:pPr>
            <a:endParaRPr sz="2400" b="0" i="0" u="none" strike="noStrike" cap="none">
              <a:solidFill>
                <a:schemeClr val="dk1"/>
              </a:solidFill>
              <a:latin typeface="Lato Light"/>
              <a:ea typeface="Lato Light"/>
              <a:cs typeface="Lato Light"/>
              <a:sym typeface="Lato Light"/>
            </a:endParaRPr>
          </a:p>
          <a:p>
            <a:pPr marL="0" marR="0" lvl="0" indent="0" algn="just" rtl="0">
              <a:spcBef>
                <a:spcPts val="0"/>
              </a:spcBef>
              <a:spcAft>
                <a:spcPts val="0"/>
              </a:spcAft>
              <a:buNone/>
            </a:pPr>
            <a:endParaRPr sz="2400" b="0" i="0" u="none" strike="noStrike" cap="none">
              <a:solidFill>
                <a:schemeClr val="dk1"/>
              </a:solidFill>
              <a:latin typeface="Lato Light"/>
              <a:ea typeface="Lato Light"/>
              <a:cs typeface="Lato Light"/>
              <a:sym typeface="Lato Light"/>
            </a:endParaRPr>
          </a:p>
          <a:p>
            <a:pPr marL="0" marR="0" lvl="0" indent="0" algn="just" rtl="0">
              <a:spcBef>
                <a:spcPts val="0"/>
              </a:spcBef>
              <a:spcAft>
                <a:spcPts val="0"/>
              </a:spcAft>
              <a:buNone/>
            </a:pPr>
            <a:endParaRPr sz="2400" b="0" i="0" u="none" strike="noStrike" cap="none">
              <a:solidFill>
                <a:schemeClr val="dk1"/>
              </a:solidFill>
              <a:latin typeface="Lato Light"/>
              <a:ea typeface="Lato Light"/>
              <a:cs typeface="Lato Light"/>
              <a:sym typeface="Lato Light"/>
            </a:endParaRPr>
          </a:p>
          <a:p>
            <a:pPr marL="0" marR="0" lvl="0" indent="0" algn="just" rtl="0">
              <a:spcBef>
                <a:spcPts val="0"/>
              </a:spcBef>
              <a:spcAft>
                <a:spcPts val="0"/>
              </a:spcAft>
              <a:buNone/>
            </a:pPr>
            <a:r>
              <a:rPr lang="en-US" sz="2400" b="0" i="0" u="none" strike="noStrike" cap="none">
                <a:solidFill>
                  <a:schemeClr val="dk1"/>
                </a:solidFill>
                <a:latin typeface="Lato Light"/>
                <a:ea typeface="Lato Light"/>
                <a:cs typeface="Lato Light"/>
                <a:sym typeface="Lato Light"/>
              </a:rPr>
              <a:t>Spelman College 1983</a:t>
            </a:r>
            <a:endParaRPr/>
          </a:p>
        </p:txBody>
      </p:sp>
    </p:spTree>
    <p:extLst>
      <p:ext uri="{BB962C8B-B14F-4D97-AF65-F5344CB8AC3E}">
        <p14:creationId xmlns:p14="http://schemas.microsoft.com/office/powerpoint/2010/main" val="318485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39" name="Google Shape;139;p3"/>
          <p:cNvGrpSpPr/>
          <p:nvPr/>
        </p:nvGrpSpPr>
        <p:grpSpPr>
          <a:xfrm>
            <a:off x="590805" y="454223"/>
            <a:ext cx="10468198" cy="1492659"/>
            <a:chOff x="-901819" y="306306"/>
            <a:chExt cx="10468198" cy="1492659"/>
          </a:xfrm>
        </p:grpSpPr>
        <p:sp>
          <p:nvSpPr>
            <p:cNvPr id="140" name="Google Shape;140;p3"/>
            <p:cNvSpPr/>
            <p:nvPr/>
          </p:nvSpPr>
          <p:spPr>
            <a:xfrm>
              <a:off x="3408846" y="306306"/>
              <a:ext cx="2394695"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200"/>
                <a:buFont typeface="Lato Light"/>
                <a:buNone/>
              </a:pPr>
              <a:r>
                <a:rPr lang="en-US" sz="3200" b="0" i="0" u="none" strike="noStrike" cap="none" dirty="0">
                  <a:solidFill>
                    <a:srgbClr val="000000"/>
                  </a:solidFill>
                  <a:latin typeface="Lato Light"/>
                  <a:ea typeface="Lato Light"/>
                  <a:cs typeface="Lato Light"/>
                  <a:sym typeface="Lato Light"/>
                </a:rPr>
                <a:t>What We Do</a:t>
              </a:r>
              <a:endParaRPr sz="3200" b="0" i="0" u="none" strike="noStrike" cap="none" dirty="0">
                <a:solidFill>
                  <a:srgbClr val="000000"/>
                </a:solidFill>
                <a:latin typeface="Arial"/>
                <a:ea typeface="Arial"/>
                <a:cs typeface="Arial"/>
                <a:sym typeface="Arial"/>
              </a:endParaRPr>
            </a:p>
          </p:txBody>
        </p:sp>
        <p:sp>
          <p:nvSpPr>
            <p:cNvPr id="141" name="Google Shape;141;p3"/>
            <p:cNvSpPr txBox="1"/>
            <p:nvPr/>
          </p:nvSpPr>
          <p:spPr>
            <a:xfrm>
              <a:off x="-901819" y="1091079"/>
              <a:ext cx="1046819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dk1"/>
                  </a:solidFill>
                  <a:latin typeface="Calibri"/>
                  <a:ea typeface="Calibri"/>
                  <a:cs typeface="Calibri"/>
                  <a:sym typeface="Calibri"/>
                </a:rPr>
                <a:t>BWHI is a national non-profit organization dedicated to advancing health equity and social justice for Black women through policy, advocacy, education, research and leadership development. </a:t>
              </a:r>
              <a:endParaRPr sz="2000" b="0" i="0" u="none" strike="noStrike" cap="none">
                <a:solidFill>
                  <a:srgbClr val="000000"/>
                </a:solidFill>
                <a:latin typeface="Lato Light"/>
                <a:ea typeface="Lato Light"/>
                <a:cs typeface="Lato Light"/>
                <a:sym typeface="Lato Light"/>
              </a:endParaRPr>
            </a:p>
          </p:txBody>
        </p:sp>
      </p:grpSp>
      <p:sp>
        <p:nvSpPr>
          <p:cNvPr id="142" name="Google Shape;142;p3"/>
          <p:cNvSpPr/>
          <p:nvPr/>
        </p:nvSpPr>
        <p:spPr>
          <a:xfrm>
            <a:off x="5578351" y="1146181"/>
            <a:ext cx="1040914" cy="2838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 name="Google Shape;143;p3"/>
          <p:cNvSpPr txBox="1"/>
          <p:nvPr/>
        </p:nvSpPr>
        <p:spPr>
          <a:xfrm>
            <a:off x="6313809" y="2877065"/>
            <a:ext cx="3380320" cy="84394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a:solidFill>
                  <a:srgbClr val="000000"/>
                </a:solidFill>
                <a:latin typeface="Lato Light"/>
                <a:ea typeface="Lato Light"/>
                <a:cs typeface="Lato Light"/>
                <a:sym typeface="Lato Light"/>
              </a:rPr>
              <a:t>We published the first-ever comparative analysis of Black women’s health based on healthy Black women.  </a:t>
            </a:r>
            <a:endParaRPr sz="1400" b="0" i="0" u="none" strike="noStrike" cap="none">
              <a:solidFill>
                <a:srgbClr val="000000"/>
              </a:solidFill>
              <a:latin typeface="Lato Light"/>
              <a:ea typeface="Lato Light"/>
              <a:cs typeface="Lato Light"/>
              <a:sym typeface="Lato Light"/>
            </a:endParaRPr>
          </a:p>
        </p:txBody>
      </p:sp>
      <p:sp>
        <p:nvSpPr>
          <p:cNvPr id="144" name="Google Shape;144;p3"/>
          <p:cNvSpPr txBox="1"/>
          <p:nvPr/>
        </p:nvSpPr>
        <p:spPr>
          <a:xfrm>
            <a:off x="6377109" y="4970770"/>
            <a:ext cx="3060859" cy="110248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Lato Light"/>
              <a:buNone/>
            </a:pPr>
            <a:r>
              <a:rPr lang="en-US" sz="1400" b="0" i="0" u="none" strike="noStrike" cap="none">
                <a:solidFill>
                  <a:srgbClr val="000000"/>
                </a:solidFill>
                <a:latin typeface="Lato Light"/>
                <a:ea typeface="Lato Light"/>
                <a:cs typeface="Lato Light"/>
                <a:sym typeface="Lato Light"/>
              </a:rPr>
              <a:t>We implement initiatives to educate and increase insurance enrollment, clinical research participation, and access to preventive services.</a:t>
            </a:r>
            <a:endParaRPr sz="1400" b="0" i="0" u="none" strike="noStrike" cap="none">
              <a:solidFill>
                <a:srgbClr val="000000"/>
              </a:solidFill>
              <a:latin typeface="Lato Light"/>
              <a:ea typeface="Lato Light"/>
              <a:cs typeface="Lato Light"/>
              <a:sym typeface="Lato Light"/>
            </a:endParaRPr>
          </a:p>
        </p:txBody>
      </p:sp>
      <p:sp>
        <p:nvSpPr>
          <p:cNvPr id="145" name="Google Shape;145;p3"/>
          <p:cNvSpPr txBox="1"/>
          <p:nvPr/>
        </p:nvSpPr>
        <p:spPr>
          <a:xfrm>
            <a:off x="121134" y="2939635"/>
            <a:ext cx="3380320" cy="850682"/>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400"/>
              <a:buFont typeface="Lato Light"/>
              <a:buNone/>
            </a:pPr>
            <a:r>
              <a:rPr lang="en-US" sz="1400" b="0" i="0" u="none" strike="noStrike" cap="none">
                <a:solidFill>
                  <a:srgbClr val="000000"/>
                </a:solidFill>
                <a:latin typeface="Lato Light"/>
                <a:ea typeface="Lato Light"/>
                <a:cs typeface="Lato Light"/>
                <a:sym typeface="Lato Light"/>
              </a:rPr>
              <a:t>We implement wellness programs in select cities and promote medical literacy across digital platforms, events and partnerships. </a:t>
            </a:r>
            <a:endParaRPr/>
          </a:p>
        </p:txBody>
      </p:sp>
      <p:sp>
        <p:nvSpPr>
          <p:cNvPr id="146" name="Google Shape;146;p3"/>
          <p:cNvSpPr txBox="1"/>
          <p:nvPr/>
        </p:nvSpPr>
        <p:spPr>
          <a:xfrm>
            <a:off x="121134" y="4881930"/>
            <a:ext cx="3380320" cy="1102481"/>
          </a:xfrm>
          <a:prstGeom prst="rect">
            <a:avLst/>
          </a:prstGeom>
          <a:noFill/>
          <a:ln>
            <a:noFill/>
          </a:ln>
        </p:spPr>
        <p:txBody>
          <a:bodyPr spcFirstLastPara="1" wrap="square" lIns="91425" tIns="45700" rIns="91425" bIns="45700" anchor="t" anchorCtr="0">
            <a:spAutoFit/>
          </a:bodyPr>
          <a:lstStyle/>
          <a:p>
            <a:pPr marL="0" marR="0" lvl="0" indent="0" algn="r" rtl="0">
              <a:lnSpc>
                <a:spcPct val="120000"/>
              </a:lnSpc>
              <a:spcBef>
                <a:spcPts val="0"/>
              </a:spcBef>
              <a:spcAft>
                <a:spcPts val="0"/>
              </a:spcAft>
              <a:buClr>
                <a:srgbClr val="000000"/>
              </a:buClr>
              <a:buSzPts val="1400"/>
              <a:buFont typeface="Lato Light"/>
              <a:buNone/>
            </a:pPr>
            <a:r>
              <a:rPr lang="en-US" sz="1400" b="0" i="0" u="none" strike="noStrike" cap="none">
                <a:solidFill>
                  <a:srgbClr val="000000"/>
                </a:solidFill>
                <a:latin typeface="Lato Light"/>
                <a:ea typeface="Lato Light"/>
                <a:cs typeface="Lato Light"/>
                <a:sym typeface="Lato Light"/>
              </a:rPr>
              <a:t>In 2018, we released our legislative agenda to build upon Black women’s legislative influence, ballot power and commitment to civic engagement.</a:t>
            </a:r>
            <a:endParaRPr sz="1400" b="0" i="0" u="none" strike="noStrike" cap="none">
              <a:solidFill>
                <a:srgbClr val="000000"/>
              </a:solidFill>
              <a:latin typeface="Lato Light"/>
              <a:ea typeface="Lato Light"/>
              <a:cs typeface="Lato Light"/>
              <a:sym typeface="Lato Light"/>
            </a:endParaRPr>
          </a:p>
        </p:txBody>
      </p:sp>
      <p:sp>
        <p:nvSpPr>
          <p:cNvPr id="147" name="Google Shape;147;p3"/>
          <p:cNvSpPr/>
          <p:nvPr/>
        </p:nvSpPr>
        <p:spPr>
          <a:xfrm>
            <a:off x="6394841" y="2460043"/>
            <a:ext cx="2730534" cy="41702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Lato"/>
              <a:buNone/>
            </a:pPr>
            <a:r>
              <a:rPr lang="en-US" sz="1600" b="1" i="0" u="none" strike="noStrike" cap="none">
                <a:solidFill>
                  <a:srgbClr val="000000"/>
                </a:solidFill>
                <a:latin typeface="Lato"/>
                <a:ea typeface="Lato"/>
                <a:cs typeface="Lato"/>
                <a:sym typeface="Lato"/>
              </a:rPr>
              <a:t>WE CREATE THE MESSAGES</a:t>
            </a:r>
            <a:endParaRPr/>
          </a:p>
        </p:txBody>
      </p:sp>
      <p:sp>
        <p:nvSpPr>
          <p:cNvPr id="148" name="Google Shape;148;p3"/>
          <p:cNvSpPr/>
          <p:nvPr/>
        </p:nvSpPr>
        <p:spPr>
          <a:xfrm>
            <a:off x="6506403" y="4494095"/>
            <a:ext cx="2620058" cy="41702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Lato"/>
              <a:buNone/>
            </a:pPr>
            <a:r>
              <a:rPr lang="en-US" sz="1600" b="1" i="0" u="none" strike="noStrike" cap="none">
                <a:solidFill>
                  <a:srgbClr val="000000"/>
                </a:solidFill>
                <a:latin typeface="Lato"/>
                <a:ea typeface="Lato"/>
                <a:cs typeface="Lato"/>
                <a:sym typeface="Lato"/>
              </a:rPr>
              <a:t>WE REDUCE BARRIERS </a:t>
            </a:r>
            <a:endParaRPr/>
          </a:p>
        </p:txBody>
      </p:sp>
      <p:sp>
        <p:nvSpPr>
          <p:cNvPr id="149" name="Google Shape;149;p3"/>
          <p:cNvSpPr/>
          <p:nvPr/>
        </p:nvSpPr>
        <p:spPr>
          <a:xfrm>
            <a:off x="599157" y="2493088"/>
            <a:ext cx="2644057" cy="41702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600"/>
              <a:buFont typeface="Lato"/>
              <a:buNone/>
            </a:pPr>
            <a:r>
              <a:rPr lang="en-US" sz="1600" b="1" i="0" u="none" strike="noStrike" cap="none">
                <a:solidFill>
                  <a:srgbClr val="000000"/>
                </a:solidFill>
                <a:latin typeface="Lato"/>
                <a:ea typeface="Lato"/>
                <a:cs typeface="Lato"/>
                <a:sym typeface="Lato"/>
              </a:rPr>
              <a:t>WE LEVERAGE ASSETS</a:t>
            </a:r>
            <a:endParaRPr sz="1600" b="1" i="0" u="none" strike="noStrike" cap="none">
              <a:solidFill>
                <a:srgbClr val="000000"/>
              </a:solidFill>
              <a:latin typeface="Lato"/>
              <a:ea typeface="Lato"/>
              <a:cs typeface="Lato"/>
              <a:sym typeface="Lato"/>
            </a:endParaRPr>
          </a:p>
        </p:txBody>
      </p:sp>
      <p:sp>
        <p:nvSpPr>
          <p:cNvPr id="150" name="Google Shape;150;p3"/>
          <p:cNvSpPr/>
          <p:nvPr/>
        </p:nvSpPr>
        <p:spPr>
          <a:xfrm>
            <a:off x="675357" y="4494095"/>
            <a:ext cx="1867348" cy="417022"/>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600"/>
              <a:buFont typeface="Lato"/>
              <a:buNone/>
            </a:pPr>
            <a:r>
              <a:rPr lang="en-US" sz="1600" b="1" i="0" u="none" strike="noStrike" cap="none">
                <a:solidFill>
                  <a:srgbClr val="000000"/>
                </a:solidFill>
                <a:latin typeface="Lato"/>
                <a:ea typeface="Lato"/>
                <a:cs typeface="Lato"/>
                <a:sym typeface="Lato"/>
              </a:rPr>
              <a:t>WE ADVOCATE</a:t>
            </a:r>
            <a:endParaRPr/>
          </a:p>
        </p:txBody>
      </p:sp>
      <p:pic>
        <p:nvPicPr>
          <p:cNvPr id="151" name="Google Shape;151;p3" descr="/Users/Jphee/Library/Group Containers/L48J367XN4.com.infraware.PolarisOffice/fImage105401419553.png"/>
          <p:cNvPicPr preferRelativeResize="0"/>
          <p:nvPr/>
        </p:nvPicPr>
        <p:blipFill rotWithShape="1">
          <a:blip r:embed="rId3">
            <a:alphaModFix/>
          </a:blip>
          <a:srcRect/>
          <a:stretch/>
        </p:blipFill>
        <p:spPr>
          <a:xfrm>
            <a:off x="10190375" y="242185"/>
            <a:ext cx="1601545" cy="828515"/>
          </a:xfrm>
          <a:prstGeom prst="rect">
            <a:avLst/>
          </a:prstGeom>
          <a:noFill/>
          <a:ln>
            <a:noFill/>
          </a:ln>
        </p:spPr>
      </p:pic>
      <p:pic>
        <p:nvPicPr>
          <p:cNvPr id="152" name="Google Shape;152;p3" descr="A close up of a logo&#10;&#10;Description automatically generated"/>
          <p:cNvPicPr preferRelativeResize="0"/>
          <p:nvPr/>
        </p:nvPicPr>
        <p:blipFill rotWithShape="1">
          <a:blip r:embed="rId4">
            <a:alphaModFix/>
          </a:blip>
          <a:srcRect/>
          <a:stretch/>
        </p:blipFill>
        <p:spPr>
          <a:xfrm>
            <a:off x="4273258" y="2665329"/>
            <a:ext cx="1551646" cy="1263712"/>
          </a:xfrm>
          <a:prstGeom prst="rect">
            <a:avLst/>
          </a:prstGeom>
          <a:noFill/>
          <a:ln>
            <a:noFill/>
          </a:ln>
        </p:spPr>
      </p:pic>
      <p:pic>
        <p:nvPicPr>
          <p:cNvPr id="153" name="Google Shape;153;p3" descr="A group of women posing for a photo&#10;&#10;Description automatically generated"/>
          <p:cNvPicPr preferRelativeResize="0"/>
          <p:nvPr/>
        </p:nvPicPr>
        <p:blipFill rotWithShape="1">
          <a:blip r:embed="rId5">
            <a:alphaModFix/>
          </a:blip>
          <a:srcRect/>
          <a:stretch/>
        </p:blipFill>
        <p:spPr>
          <a:xfrm>
            <a:off x="9952369" y="2200386"/>
            <a:ext cx="1715090" cy="2219528"/>
          </a:xfrm>
          <a:prstGeom prst="rect">
            <a:avLst/>
          </a:prstGeom>
          <a:noFill/>
          <a:ln>
            <a:noFill/>
          </a:ln>
        </p:spPr>
      </p:pic>
      <p:pic>
        <p:nvPicPr>
          <p:cNvPr id="154" name="Google Shape;154;p3" descr="A close up of a sign&#10;&#10;Description automatically generated"/>
          <p:cNvPicPr preferRelativeResize="0"/>
          <p:nvPr/>
        </p:nvPicPr>
        <p:blipFill rotWithShape="1">
          <a:blip r:embed="rId6">
            <a:alphaModFix/>
          </a:blip>
          <a:srcRect/>
          <a:stretch/>
        </p:blipFill>
        <p:spPr>
          <a:xfrm>
            <a:off x="3703321" y="2460043"/>
            <a:ext cx="1809040" cy="1339472"/>
          </a:xfrm>
          <a:prstGeom prst="rect">
            <a:avLst/>
          </a:prstGeom>
          <a:noFill/>
          <a:ln>
            <a:noFill/>
          </a:ln>
        </p:spPr>
      </p:pic>
      <p:pic>
        <p:nvPicPr>
          <p:cNvPr id="155" name="Google Shape;155;p3"/>
          <p:cNvPicPr preferRelativeResize="0"/>
          <p:nvPr/>
        </p:nvPicPr>
        <p:blipFill rotWithShape="1">
          <a:blip r:embed="rId7">
            <a:alphaModFix/>
          </a:blip>
          <a:srcRect/>
          <a:stretch/>
        </p:blipFill>
        <p:spPr>
          <a:xfrm>
            <a:off x="3765215" y="4386295"/>
            <a:ext cx="1673673" cy="2165930"/>
          </a:xfrm>
          <a:prstGeom prst="rect">
            <a:avLst/>
          </a:prstGeom>
          <a:noFill/>
          <a:ln>
            <a:noFill/>
          </a:ln>
        </p:spPr>
      </p:pic>
      <p:pic>
        <p:nvPicPr>
          <p:cNvPr id="156" name="Google Shape;156;p3" descr="A close up of a sign&#10;&#10;Description automatically generated"/>
          <p:cNvPicPr preferRelativeResize="0"/>
          <p:nvPr/>
        </p:nvPicPr>
        <p:blipFill rotWithShape="1">
          <a:blip r:embed="rId8">
            <a:alphaModFix/>
          </a:blip>
          <a:srcRect r="26240"/>
          <a:stretch/>
        </p:blipFill>
        <p:spPr>
          <a:xfrm>
            <a:off x="9844973" y="4793088"/>
            <a:ext cx="1946947" cy="1280163"/>
          </a:xfrm>
          <a:prstGeom prst="rect">
            <a:avLst/>
          </a:prstGeom>
          <a:noFill/>
          <a:ln>
            <a:noFill/>
          </a:ln>
        </p:spPr>
      </p:pic>
    </p:spTree>
    <p:extLst>
      <p:ext uri="{BB962C8B-B14F-4D97-AF65-F5344CB8AC3E}">
        <p14:creationId xmlns:p14="http://schemas.microsoft.com/office/powerpoint/2010/main" val="859347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p:nvPr/>
        </p:nvSpPr>
        <p:spPr>
          <a:xfrm>
            <a:off x="673749" y="4610244"/>
            <a:ext cx="3649703" cy="1714500"/>
          </a:xfrm>
          <a:prstGeom prst="rect">
            <a:avLst/>
          </a:prstGeom>
          <a:solidFill>
            <a:schemeClr val="lt1"/>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90166"/>
              </a:buClr>
              <a:buSzPts val="2600"/>
              <a:buFont typeface="Calibri"/>
              <a:buNone/>
            </a:pPr>
            <a:r>
              <a:rPr lang="en-US" sz="2600" b="1" i="0" u="none" strike="noStrike" cap="none">
                <a:solidFill>
                  <a:schemeClr val="dk1"/>
                </a:solidFill>
                <a:latin typeface="Calibri"/>
                <a:ea typeface="Calibri"/>
                <a:cs typeface="Calibri"/>
                <a:sym typeface="Calibri"/>
              </a:rPr>
              <a:t>Hi</a:t>
            </a:r>
            <a:r>
              <a:rPr lang="en-US" sz="2800" b="1" i="0" u="none" strike="noStrike" cap="none">
                <a:solidFill>
                  <a:schemeClr val="dk1"/>
                </a:solidFill>
                <a:latin typeface="Calibri"/>
                <a:ea typeface="Calibri"/>
                <a:cs typeface="Calibri"/>
                <a:sym typeface="Calibri"/>
              </a:rPr>
              <a:t>gh-Touch Coaching </a:t>
            </a:r>
            <a:endParaRPr/>
          </a:p>
          <a:p>
            <a:pPr marL="0" marR="0" lvl="0" indent="0" algn="l" rtl="0">
              <a:lnSpc>
                <a:spcPct val="90000"/>
              </a:lnSpc>
              <a:spcBef>
                <a:spcPts val="600"/>
              </a:spcBef>
              <a:spcAft>
                <a:spcPts val="0"/>
              </a:spcAft>
              <a:buClr>
                <a:srgbClr val="990166"/>
              </a:buClr>
              <a:buSzPts val="2800"/>
              <a:buFont typeface="Calibri"/>
              <a:buNone/>
            </a:pPr>
            <a:r>
              <a:rPr lang="en-US" sz="2800" b="1" i="0" u="none" strike="noStrike" cap="none">
                <a:solidFill>
                  <a:schemeClr val="dk1"/>
                </a:solidFill>
                <a:latin typeface="Calibri"/>
                <a:ea typeface="Calibri"/>
                <a:cs typeface="Calibri"/>
                <a:sym typeface="Calibri"/>
              </a:rPr>
              <a:t>for Positive Change</a:t>
            </a:r>
            <a:endParaRPr/>
          </a:p>
          <a:p>
            <a:pPr marL="0" marR="0" lvl="0" indent="0" algn="l" rtl="0">
              <a:lnSpc>
                <a:spcPct val="90000"/>
              </a:lnSpc>
              <a:spcBef>
                <a:spcPts val="600"/>
              </a:spcBef>
              <a:spcAft>
                <a:spcPts val="600"/>
              </a:spcAft>
              <a:buClr>
                <a:srgbClr val="990166"/>
              </a:buClr>
              <a:buSzPts val="2800"/>
              <a:buFont typeface="Calibri"/>
              <a:buNone/>
            </a:pPr>
            <a:r>
              <a:rPr lang="en-US" sz="2800" b="1" i="0" u="none" strike="noStrike" cap="none">
                <a:solidFill>
                  <a:schemeClr val="dk1"/>
                </a:solidFill>
                <a:latin typeface="Calibri"/>
                <a:ea typeface="Calibri"/>
                <a:cs typeface="Calibri"/>
                <a:sym typeface="Calibri"/>
              </a:rPr>
              <a:t>with Women of Color</a:t>
            </a:r>
            <a:endParaRPr/>
          </a:p>
        </p:txBody>
      </p:sp>
      <p:pic>
        <p:nvPicPr>
          <p:cNvPr id="174" name="Google Shape;174;p5"/>
          <p:cNvPicPr preferRelativeResize="0"/>
          <p:nvPr/>
        </p:nvPicPr>
        <p:blipFill rotWithShape="1">
          <a:blip r:embed="rId3">
            <a:alphaModFix/>
          </a:blip>
          <a:srcRect l="32525" r="15871" b="-3"/>
          <a:stretch/>
        </p:blipFill>
        <p:spPr>
          <a:xfrm>
            <a:off x="673749" y="370320"/>
            <a:ext cx="3716238" cy="4051011"/>
          </a:xfrm>
          <a:prstGeom prst="rect">
            <a:avLst/>
          </a:prstGeom>
          <a:noFill/>
          <a:ln>
            <a:noFill/>
          </a:ln>
        </p:spPr>
      </p:pic>
      <p:pic>
        <p:nvPicPr>
          <p:cNvPr id="175" name="Google Shape;175;p5"/>
          <p:cNvPicPr preferRelativeResize="0"/>
          <p:nvPr/>
        </p:nvPicPr>
        <p:blipFill rotWithShape="1">
          <a:blip r:embed="rId4">
            <a:alphaModFix/>
          </a:blip>
          <a:srcRect/>
          <a:stretch/>
        </p:blipFill>
        <p:spPr>
          <a:xfrm>
            <a:off x="6093291" y="370320"/>
            <a:ext cx="4051011" cy="4051011"/>
          </a:xfrm>
          <a:prstGeom prst="rect">
            <a:avLst/>
          </a:prstGeom>
          <a:noFill/>
          <a:ln>
            <a:noFill/>
          </a:ln>
        </p:spPr>
      </p:pic>
      <p:sp>
        <p:nvSpPr>
          <p:cNvPr id="176" name="Google Shape;176;p5"/>
          <p:cNvSpPr txBox="1">
            <a:spLocks noGrp="1"/>
          </p:cNvSpPr>
          <p:nvPr>
            <p:ph type="body" idx="1"/>
          </p:nvPr>
        </p:nvSpPr>
        <p:spPr>
          <a:xfrm>
            <a:off x="4793019" y="4610244"/>
            <a:ext cx="6725232" cy="171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a:t>LIVED EXPERIENCE </a:t>
            </a:r>
            <a:endParaRPr/>
          </a:p>
          <a:p>
            <a:pPr marL="0" lvl="0" indent="0" algn="ctr" rtl="0">
              <a:lnSpc>
                <a:spcPct val="90000"/>
              </a:lnSpc>
              <a:spcBef>
                <a:spcPts val="1000"/>
              </a:spcBef>
              <a:spcAft>
                <a:spcPts val="0"/>
              </a:spcAft>
              <a:buClr>
                <a:schemeClr val="dk1"/>
              </a:buClr>
              <a:buSzPts val="2800"/>
              <a:buNone/>
            </a:pPr>
            <a:r>
              <a:rPr lang="en-US"/>
              <a:t>STRESS </a:t>
            </a:r>
            <a:endParaRPr/>
          </a:p>
          <a:p>
            <a:pPr marL="0" lvl="0" indent="0" algn="ctr" rtl="0">
              <a:lnSpc>
                <a:spcPct val="90000"/>
              </a:lnSpc>
              <a:spcBef>
                <a:spcPts val="1000"/>
              </a:spcBef>
              <a:spcAft>
                <a:spcPts val="0"/>
              </a:spcAft>
              <a:buClr>
                <a:schemeClr val="dk1"/>
              </a:buClr>
              <a:buSzPts val="2800"/>
              <a:buNone/>
            </a:pPr>
            <a:r>
              <a:rPr lang="en-US"/>
              <a:t>INTERSECTIONALITY</a:t>
            </a:r>
            <a:endParaRPr/>
          </a:p>
        </p:txBody>
      </p:sp>
      <p:sp>
        <p:nvSpPr>
          <p:cNvPr id="177" name="Google Shape;177;p5"/>
          <p:cNvSpPr txBox="1"/>
          <p:nvPr/>
        </p:nvSpPr>
        <p:spPr>
          <a:xfrm>
            <a:off x="5638800" y="2975428"/>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33377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8 AMA PPT Template">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AMA Custom Palette">
      <a:dk1>
        <a:srgbClr val="595959"/>
      </a:dk1>
      <a:lt1>
        <a:sysClr val="window" lastClr="FFFFFF"/>
      </a:lt1>
      <a:dk2>
        <a:srgbClr val="000000"/>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E6DB592898E34EBDDF592288C0A585" ma:contentTypeVersion="10" ma:contentTypeDescription="Create a new document." ma:contentTypeScope="" ma:versionID="065702f1183d4d9bf6e8d4b287564402">
  <xsd:schema xmlns:xsd="http://www.w3.org/2001/XMLSchema" xmlns:xs="http://www.w3.org/2001/XMLSchema" xmlns:p="http://schemas.microsoft.com/office/2006/metadata/properties" xmlns:ns3="333f5da4-e552-40c6-b47e-12f1d35ccf80" targetNamespace="http://schemas.microsoft.com/office/2006/metadata/properties" ma:root="true" ma:fieldsID="75079b83c7445f6bef30271271fbaa94" ns3:_="">
    <xsd:import namespace="333f5da4-e552-40c6-b47e-12f1d35ccf8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f5da4-e552-40c6-b47e-12f1d35cc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3E742-A215-4095-A854-DBA398370007}">
  <ds:schemaRefs>
    <ds:schemaRef ds:uri="http://schemas.microsoft.com/sharepoint/v3/contenttype/forms"/>
  </ds:schemaRefs>
</ds:datastoreItem>
</file>

<file path=customXml/itemProps2.xml><?xml version="1.0" encoding="utf-8"?>
<ds:datastoreItem xmlns:ds="http://schemas.openxmlformats.org/officeDocument/2006/customXml" ds:itemID="{4AE34829-F72A-4110-A330-8091CA6B6F3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33f5da4-e552-40c6-b47e-12f1d35ccf80"/>
    <ds:schemaRef ds:uri="http://www.w3.org/XML/1998/namespace"/>
    <ds:schemaRef ds:uri="http://purl.org/dc/dcmitype/"/>
  </ds:schemaRefs>
</ds:datastoreItem>
</file>

<file path=customXml/itemProps3.xml><?xml version="1.0" encoding="utf-8"?>
<ds:datastoreItem xmlns:ds="http://schemas.openxmlformats.org/officeDocument/2006/customXml" ds:itemID="{2F707BB7-E8ED-4AC7-87E2-395FA1763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3f5da4-e552-40c6-b47e-12f1d35ccf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1031</TotalTime>
  <Words>1960</Words>
  <Application>Microsoft Office PowerPoint</Application>
  <PresentationFormat>Widescreen</PresentationFormat>
  <Paragraphs>422</Paragraphs>
  <Slides>47</Slides>
  <Notes>29</Notes>
  <HiddenSlides>0</HiddenSlides>
  <MMClips>0</MMClips>
  <ScaleCrop>false</ScaleCrop>
  <HeadingPairs>
    <vt:vector size="4" baseType="variant">
      <vt:variant>
        <vt:lpstr>Theme</vt:lpstr>
      </vt:variant>
      <vt:variant>
        <vt:i4>10</vt:i4>
      </vt:variant>
      <vt:variant>
        <vt:lpstr>Slide Titles</vt:lpstr>
      </vt:variant>
      <vt:variant>
        <vt:i4>47</vt:i4>
      </vt:variant>
    </vt:vector>
  </HeadingPairs>
  <TitlesOfParts>
    <vt:vector size="57" baseType="lpstr">
      <vt:lpstr>1_Office Theme</vt:lpstr>
      <vt:lpstr>2_Office Theme</vt:lpstr>
      <vt:lpstr>2018 AMA PPT Template</vt:lpstr>
      <vt:lpstr>Custom Design</vt:lpstr>
      <vt:lpstr>1_Custom Design</vt:lpstr>
      <vt:lpstr>2_Custom Design</vt:lpstr>
      <vt:lpstr>3_Custom Design</vt:lpstr>
      <vt:lpstr>4_Custom Design</vt:lpstr>
      <vt:lpstr>5_Custom Design</vt:lpstr>
      <vt:lpstr>Office Theme</vt:lpstr>
      <vt:lpstr>Learning Collaborative to Address Diabetes Prevention :Social Determinants of Health  July 30, 2020 </vt:lpstr>
      <vt:lpstr>Housekeeping </vt:lpstr>
      <vt:lpstr>PowerPoint Presentation</vt:lpstr>
      <vt:lpstr>PowerPoint Presentation</vt:lpstr>
      <vt:lpstr>Keshee Dozier-Smith CEO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women have 15% more cortisol in their blood stream at any point in time</vt:lpstr>
      <vt:lpstr>PowerPoint Presentation</vt:lpstr>
      <vt:lpstr>PowerPoint Presentation</vt:lpstr>
      <vt:lpstr>  Discrimination &amp; Health: Tene Lewis  </vt:lpstr>
      <vt:lpstr>PowerPoint Presentation</vt:lpstr>
      <vt:lpstr>PowerPoint Presentation</vt:lpstr>
      <vt:lpstr>Race and Medical Care</vt:lpstr>
      <vt:lpstr>PowerPoint Presentation</vt:lpstr>
      <vt:lpstr>PowerPoint Presentation</vt:lpstr>
      <vt:lpstr>Our Work</vt:lpstr>
      <vt:lpstr>PowerPoint Presentation</vt:lpstr>
      <vt:lpstr>ADDRESSING Social Determinants of Health  ACPm - AMA  – BWHI  Learning Collaborative July 30, 2020</vt:lpstr>
      <vt:lpstr>Who am I?</vt:lpstr>
      <vt:lpstr>About us</vt:lpstr>
      <vt:lpstr>About US - Services Offered </vt:lpstr>
      <vt:lpstr>About US</vt:lpstr>
      <vt:lpstr>RHMPI and BWHI partnership</vt:lpstr>
      <vt:lpstr>RHMPI and BWHI partnership</vt:lpstr>
      <vt:lpstr>But there were more challenges that were not as obvious </vt:lpstr>
      <vt:lpstr>Internal Tracking TOOLs for sdoh</vt:lpstr>
      <vt:lpstr>Sample Test Patient chart – social history</vt:lpstr>
      <vt:lpstr>Sample Test Patient chart – social history</vt:lpstr>
      <vt:lpstr>Sample Test Patient chart – social history</vt:lpstr>
      <vt:lpstr>Major RHMPI SDOH’s </vt:lpstr>
      <vt:lpstr>population characteristics  Income &amp; Poverty</vt:lpstr>
      <vt:lpstr>population characteristics  Education</vt:lpstr>
      <vt:lpstr>sdoh AROUND PREDIABETES  </vt:lpstr>
      <vt:lpstr>sdoh Program Implementation </vt:lpstr>
      <vt:lpstr>sdoh Program Implementation </vt:lpstr>
      <vt:lpstr>Questions</vt:lpstr>
      <vt:lpstr>PowerPoint Presentation</vt:lpstr>
      <vt:lpstr>Q an 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Collaborative to Address Diabetes Prevention   Prediabetes Identification and Management: A Spoon Full of Prevention</dc:title>
  <dc:creator>Madeline Brady</dc:creator>
  <cp:lastModifiedBy>Anita Balan</cp:lastModifiedBy>
  <cp:revision>23</cp:revision>
  <dcterms:created xsi:type="dcterms:W3CDTF">2020-01-16T16:21:56Z</dcterms:created>
  <dcterms:modified xsi:type="dcterms:W3CDTF">2023-09-26T23:29:07Z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0x01010051E6DB592898E34EBDDF592288C0A585</vt:lpwstr>
  </property>
</Properties>
</file>